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147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Food_security_in_Ethiopia#cite_note-ifpri.org-2"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en.wikipedia.org/wiki/Food_security_in_Ethiopia#cite_note-World_Food_Programme_2010-3"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37" name="Shape 2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43" name="Shape 2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49" name="Shape 2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61" name="Shape 2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67" name="Shape 2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3" name="Shape 2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sz="1100">
                <a:solidFill>
                  <a:srgbClr val="46443D"/>
                </a:solidFill>
                <a:highlight>
                  <a:srgbClr val="F4F4F4"/>
                </a:highlight>
                <a:latin typeface="Verdana"/>
                <a:ea typeface="Verdana"/>
                <a:cs typeface="Verdana"/>
                <a:sym typeface="Verdana"/>
              </a:rPr>
              <a:t>About 10% of Ethiopia’s citizens are chronically food insecure and this figure rises to more than 15% during frequent drought years; 2.7 million People require emergency food assistance in 2014 and 238,761 children require treatment for severe and acute malnutrition in 2014.</a:t>
            </a:r>
          </a:p>
          <a:p>
            <a:pPr lvl="0">
              <a:spcBef>
                <a:spcPts val="0"/>
              </a:spcBef>
              <a:buNone/>
            </a:pPr>
            <a:r>
              <a:rPr lang="en-US" sz="1050">
                <a:solidFill>
                  <a:srgbClr val="252525"/>
                </a:solidFill>
                <a:highlight>
                  <a:srgbClr val="FFFFFF"/>
                </a:highlight>
              </a:rPr>
              <a:t>Today, Ethiopia faces high levels of food insecurity, ranking as one of the hungriest countries in the world,</a:t>
            </a:r>
            <a:r>
              <a:rPr lang="en-US" baseline="30000">
                <a:solidFill>
                  <a:srgbClr val="0B0080"/>
                </a:solidFill>
                <a:highlight>
                  <a:srgbClr val="FFFFFF"/>
                </a:highlight>
                <a:hlinkClick r:id="rId3"/>
              </a:rPr>
              <a:t>[2]</a:t>
            </a:r>
            <a:r>
              <a:rPr lang="en-US" sz="1050">
                <a:solidFill>
                  <a:srgbClr val="252525"/>
                </a:solidFill>
                <a:highlight>
                  <a:srgbClr val="FFFFFF"/>
                </a:highlight>
              </a:rPr>
              <a:t> with an estimated 5.2 million people needing food assistance in 2010.</a:t>
            </a:r>
            <a:r>
              <a:rPr lang="en-US" baseline="30000">
                <a:solidFill>
                  <a:srgbClr val="0B0080"/>
                </a:solidFill>
                <a:highlight>
                  <a:srgbClr val="FFFFFF"/>
                </a:highlight>
                <a:hlinkClick r:id="rId4"/>
              </a:rPr>
              <a:t>[3]</a:t>
            </a:r>
          </a:p>
          <a:p>
            <a:pPr lvl="0">
              <a:spcBef>
                <a:spcPts val="0"/>
              </a:spcBef>
              <a:buClr>
                <a:schemeClr val="dk1"/>
              </a:buClr>
              <a:buSzPct val="100000"/>
              <a:buFont typeface="Arial"/>
              <a:buNone/>
            </a:pPr>
            <a:r>
              <a:rPr lang="en-US" sz="1050">
                <a:solidFill>
                  <a:srgbClr val="252525"/>
                </a:solidFill>
                <a:highlight>
                  <a:srgbClr val="FFFFFF"/>
                </a:highlight>
              </a:rPr>
              <a:t>agriculture in Ethiopia is the largest contributor to economic growth and the economy's most important sector</a:t>
            </a:r>
          </a:p>
          <a:p>
            <a:pPr lvl="0">
              <a:spcBef>
                <a:spcPts val="0"/>
              </a:spcBef>
              <a:buNone/>
            </a:pPr>
            <a:endParaRPr sz="1100">
              <a:solidFill>
                <a:srgbClr val="46443D"/>
              </a:solidFill>
              <a:highlight>
                <a:srgbClr val="F4F4F4"/>
              </a:highlight>
              <a:latin typeface="Verdana"/>
              <a:ea typeface="Verdana"/>
              <a:cs typeface="Verdana"/>
              <a:sym typeface="Verdana"/>
            </a:endParaRPr>
          </a:p>
          <a:p>
            <a:pPr lvl="0">
              <a:spcBef>
                <a:spcPts val="0"/>
              </a:spcBef>
              <a:buNone/>
            </a:pPr>
            <a:r>
              <a:rPr lang="en-US" sz="1100">
                <a:solidFill>
                  <a:srgbClr val="46443D"/>
                </a:solidFill>
                <a:highlight>
                  <a:srgbClr val="F4F4F4"/>
                </a:highlight>
                <a:latin typeface="Verdana"/>
                <a:ea typeface="Verdana"/>
                <a:cs typeface="Verdana"/>
                <a:sym typeface="Verdana"/>
              </a:rPr>
              <a:t>The deteriorating situation of food security in Ethiopia is caused by population pressure, drought, shortage of farmland, lack of oxen, deterioration of food production capacity, outbreak of plant and animal disease, poor soil fertility, frost attack, shortage of cash income, poor farming technologies, weak extension services, high labor wastage, poor social and infrastructural facility and pre and post harvest crop loss.</a:t>
            </a:r>
          </a:p>
          <a:p>
            <a:pPr lvl="0">
              <a:spcBef>
                <a:spcPts val="0"/>
              </a:spcBef>
              <a:buNone/>
            </a:pPr>
            <a:endParaRPr sz="1100">
              <a:solidFill>
                <a:srgbClr val="46443D"/>
              </a:solidFill>
              <a:highlight>
                <a:srgbClr val="F4F4F4"/>
              </a:highlight>
              <a:latin typeface="Verdana"/>
              <a:ea typeface="Verdana"/>
              <a:cs typeface="Verdana"/>
              <a:sym typeface="Verdana"/>
            </a:endParaRPr>
          </a:p>
          <a:p>
            <a:pPr lvl="0">
              <a:spcBef>
                <a:spcPts val="0"/>
              </a:spcBef>
              <a:buNone/>
            </a:pPr>
            <a:endParaRPr sz="1100">
              <a:solidFill>
                <a:srgbClr val="46443D"/>
              </a:solidFill>
              <a:highlight>
                <a:srgbClr val="F4F4F4"/>
              </a:highlight>
              <a:latin typeface="Verdana"/>
              <a:ea typeface="Verdana"/>
              <a:cs typeface="Verdana"/>
              <a:sym typeface="Verdana"/>
            </a:endParaRPr>
          </a:p>
          <a:p>
            <a:pPr lvl="0">
              <a:spcBef>
                <a:spcPts val="0"/>
              </a:spcBef>
              <a:buNone/>
            </a:pPr>
            <a:r>
              <a:rPr lang="en-US" sz="1100">
                <a:solidFill>
                  <a:srgbClr val="46443D"/>
                </a:solidFill>
                <a:highlight>
                  <a:srgbClr val="F4F4F4"/>
                </a:highlight>
                <a:latin typeface="Verdana"/>
                <a:ea typeface="Verdana"/>
                <a:cs typeface="Verdana"/>
                <a:sym typeface="Verdana"/>
              </a:rPr>
              <a:t>CPI is increasing.. trade is getting worse</a:t>
            </a:r>
          </a:p>
          <a:p>
            <a:pPr lvl="0">
              <a:spcBef>
                <a:spcPts val="0"/>
              </a:spcBef>
              <a:buNone/>
            </a:pPr>
            <a:endParaRPr sz="1100">
              <a:solidFill>
                <a:srgbClr val="46443D"/>
              </a:solidFill>
              <a:highlight>
                <a:srgbClr val="F4F4F4"/>
              </a:highlight>
              <a:latin typeface="Verdana"/>
              <a:ea typeface="Verdana"/>
              <a:cs typeface="Verdana"/>
              <a:sym typeface="Verdana"/>
            </a:endParaRPr>
          </a:p>
          <a:p>
            <a:pPr lvl="0">
              <a:spcBef>
                <a:spcPts val="0"/>
              </a:spcBef>
              <a:buNone/>
            </a:pPr>
            <a:r>
              <a:rPr lang="en-US" sz="1050">
                <a:solidFill>
                  <a:srgbClr val="252525"/>
                </a:solidFill>
                <a:highlight>
                  <a:srgbClr val="FFFFFF"/>
                </a:highlight>
              </a:rPr>
              <a:t>Today, Ethiopia faces high levels of food insecurity, ranking as one of the hungriest countries in the world,</a:t>
            </a:r>
            <a:r>
              <a:rPr lang="en-US" baseline="30000">
                <a:solidFill>
                  <a:srgbClr val="0B0080"/>
                </a:solidFill>
                <a:highlight>
                  <a:srgbClr val="FFFFFF"/>
                </a:highlight>
                <a:hlinkClick r:id="rId3"/>
              </a:rPr>
              <a:t>[2]</a:t>
            </a:r>
            <a:r>
              <a:rPr lang="en-US" sz="1050">
                <a:solidFill>
                  <a:srgbClr val="252525"/>
                </a:solidFill>
                <a:highlight>
                  <a:srgbClr val="FFFFFF"/>
                </a:highlight>
              </a:rPr>
              <a:t> with an estimated 5.2 million people needing food assistance in 2010.</a:t>
            </a:r>
            <a:r>
              <a:rPr lang="en-US" baseline="30000">
                <a:solidFill>
                  <a:srgbClr val="0B0080"/>
                </a:solidFill>
                <a:highlight>
                  <a:srgbClr val="FFFFFF"/>
                </a:highlight>
                <a:hlinkClick r:id="rId4"/>
              </a:rPr>
              <a:t>[3]</a:t>
            </a:r>
          </a:p>
        </p:txBody>
      </p:sp>
      <p:sp>
        <p:nvSpPr>
          <p:cNvPr id="164" name="Shape 1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457200" lvl="0" indent="-304800">
              <a:spcBef>
                <a:spcPts val="0"/>
              </a:spcBef>
              <a:buClr>
                <a:schemeClr val="dk1"/>
              </a:buClr>
              <a:buSzPct val="100000"/>
              <a:buAutoNum type="arabicPeriod"/>
            </a:pPr>
            <a:r>
              <a:rPr lang="en-US" sz="1200">
                <a:solidFill>
                  <a:schemeClr val="dk1"/>
                </a:solidFill>
                <a:latin typeface="Calibri"/>
                <a:ea typeface="Calibri"/>
                <a:cs typeface="Calibri"/>
                <a:sym typeface="Calibri"/>
              </a:rPr>
              <a:t>HoltWinters Seasonal smoothing could not be used as there was no seasonality observed in the dataset. . </a:t>
            </a:r>
          </a:p>
        </p:txBody>
      </p:sp>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95" name="Shape 2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t>There was a drought in 2003 </a:t>
            </a:r>
          </a:p>
          <a:p>
            <a:pPr lvl="0">
              <a:spcBef>
                <a:spcPts val="0"/>
              </a:spcBef>
              <a:buNone/>
            </a:pPr>
            <a:r>
              <a:rPr lang="en-US"/>
              <a:t>In 2003 there was a drought which affected the agriculture output which resulted in reducing the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5" name="Shape 3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000">
                <a:solidFill>
                  <a:srgbClr val="444444"/>
                </a:solidFill>
                <a:highlight>
                  <a:srgbClr val="FFFFFF"/>
                </a:highlight>
              </a:rPr>
              <a:t>Challenges	to	Food	Security	 • Increasing	food	prices	 • Climate	change	 • GeneGcally	engineered	crops	 • CompeGGon	for	land	 • Limited	research	support	 • Global	populaGon	increase </a:t>
            </a:r>
          </a:p>
          <a:p>
            <a:pPr lvl="0" rtl="0">
              <a:spcBef>
                <a:spcPts val="0"/>
              </a:spcBef>
              <a:buNone/>
            </a:pPr>
            <a:endParaRPr sz="1000">
              <a:solidFill>
                <a:srgbClr val="444444"/>
              </a:solidFill>
              <a:highlight>
                <a:srgbClr val="FFFFFF"/>
              </a:highlight>
            </a:endParaRPr>
          </a:p>
          <a:p>
            <a:pPr marL="457200" lvl="0" indent="-292100" rtl="0">
              <a:spcBef>
                <a:spcPts val="0"/>
              </a:spcBef>
              <a:buClr>
                <a:srgbClr val="444444"/>
              </a:buClr>
              <a:buSzPct val="100000"/>
              <a:buAutoNum type="arabicPeriod"/>
            </a:pPr>
            <a:r>
              <a:rPr lang="en-US" sz="1000">
                <a:solidFill>
                  <a:srgbClr val="444444"/>
                </a:solidFill>
                <a:highlight>
                  <a:srgbClr val="FFFFFF"/>
                </a:highlight>
              </a:rPr>
              <a:t>Agriculture value added is the net output of the agriculture sector, including forestry, hunting and fishing, and cultivation of crops and livestock production, after adding up all outputs and subtracting intermediate inputs. Deductions for depreciation of fabricated assets and depletion and degradation of natural resources are not included in the calculation.</a:t>
            </a:r>
          </a:p>
          <a:p>
            <a:pPr lvl="0" rtl="0">
              <a:spcBef>
                <a:spcPts val="0"/>
              </a:spcBef>
              <a:buNone/>
            </a:pPr>
            <a:r>
              <a:rPr lang="en-US" sz="1000">
                <a:solidFill>
                  <a:srgbClr val="444444"/>
                </a:solidFill>
                <a:highlight>
                  <a:srgbClr val="FFFFFF"/>
                </a:highlight>
              </a:rPr>
              <a:t>Challenges	to	Value-Added	Agriculture	 • SubsidizaGon	of	the	wrong	products	(e.g.	 processed	foods)	 • SubsidizaGon	of	wrong	pracGces	(e.g.	use	of	 fossil	fuels	and	toxic	pesGcides) </a:t>
            </a:r>
          </a:p>
          <a:p>
            <a:pPr lvl="0" rtl="0">
              <a:spcBef>
                <a:spcPts val="0"/>
              </a:spcBef>
              <a:buNone/>
            </a:pPr>
            <a:endParaRPr sz="1000">
              <a:solidFill>
                <a:srgbClr val="444444"/>
              </a:solidFill>
              <a:highlight>
                <a:srgbClr val="FFFFFF"/>
              </a:highlight>
            </a:endParaRPr>
          </a:p>
          <a:p>
            <a:pPr lvl="0" rtl="0">
              <a:spcBef>
                <a:spcPts val="0"/>
              </a:spcBef>
              <a:buNone/>
            </a:pPr>
            <a:endParaRPr sz="1000">
              <a:solidFill>
                <a:srgbClr val="444444"/>
              </a:solidFill>
              <a:highlight>
                <a:srgbClr val="FFFFFF"/>
              </a:highlight>
            </a:endParaRPr>
          </a:p>
          <a:p>
            <a:pPr lvl="0" rtl="0">
              <a:spcBef>
                <a:spcPts val="0"/>
              </a:spcBef>
              <a:buNone/>
            </a:pPr>
            <a:r>
              <a:rPr lang="en-US" sz="1000">
                <a:solidFill>
                  <a:srgbClr val="444444"/>
                </a:solidFill>
                <a:highlight>
                  <a:srgbClr val="FFFFFF"/>
                </a:highlight>
              </a:rPr>
              <a:t>2. consumer price index (CPI), which accounts for changes in the prices paid for food products by consumers</a:t>
            </a:r>
          </a:p>
          <a:p>
            <a:pPr lvl="0" rtl="0">
              <a:spcBef>
                <a:spcPts val="0"/>
              </a:spcBef>
              <a:buNone/>
            </a:pPr>
            <a:r>
              <a:rPr lang="en-US" sz="1050">
                <a:solidFill>
                  <a:schemeClr val="dk1"/>
                </a:solidFill>
                <a:highlight>
                  <a:srgbClr val="FFFFFF"/>
                </a:highlight>
              </a:rPr>
              <a:t>It is based on the premise that, consumer spending of households is often influenced by price elasticity (changes in food prices) with a consequence on household incomes. The study found out that, food price inflation has increased in many Sub-Saharan African countries; pushing up CPIs with ripple effects on households and on the macro economy. This has a direct consequence on the already weakened household purchasing power thus exposing these households to food insecurity. </a:t>
            </a:r>
          </a:p>
          <a:p>
            <a:pPr lvl="0" rtl="0">
              <a:spcBef>
                <a:spcPts val="0"/>
              </a:spcBef>
              <a:buNone/>
            </a:pPr>
            <a:r>
              <a:rPr lang="en-US" sz="1000">
                <a:solidFill>
                  <a:schemeClr val="dk1"/>
                </a:solidFill>
                <a:highlight>
                  <a:srgbClr val="FFFFFF"/>
                </a:highlight>
                <a:latin typeface="Verdana"/>
                <a:ea typeface="Verdana"/>
                <a:cs typeface="Verdana"/>
                <a:sym typeface="Verdana"/>
              </a:rPr>
              <a:t>Studies on CPI in developing countries have mostly considered its impact on food prices with less emphasis on its consequences for food security.</a:t>
            </a:r>
          </a:p>
          <a:p>
            <a:pPr lvl="0" rtl="0">
              <a:spcBef>
                <a:spcPts val="0"/>
              </a:spcBef>
              <a:buNone/>
            </a:pPr>
            <a:r>
              <a:rPr lang="en-US" sz="1000">
                <a:solidFill>
                  <a:schemeClr val="dk1"/>
                </a:solidFill>
                <a:highlight>
                  <a:srgbClr val="FFFFFF"/>
                </a:highlight>
                <a:latin typeface="Verdana"/>
                <a:ea typeface="Verdana"/>
                <a:cs typeface="Verdana"/>
                <a:sym typeface="Verdana"/>
              </a:rPr>
              <a:t>Camara (2011) found that, changes in food prices are driven by variations in cereal prices with a consequence for household real incomes. This study concluded that, households allocated a greater portion of their budget to food especially rice instead on millet, sorghum or maize. These caused significant nutrient and micronutrient deficiencies such as that of vitamin A, vitamin C, iron and calcium.</a:t>
            </a:r>
          </a:p>
          <a:p>
            <a:pPr lvl="0" rtl="0">
              <a:spcBef>
                <a:spcPts val="0"/>
              </a:spcBef>
              <a:buNone/>
            </a:pPr>
            <a:endParaRPr sz="1000">
              <a:solidFill>
                <a:schemeClr val="dk1"/>
              </a:solidFill>
              <a:highlight>
                <a:srgbClr val="FFFFFF"/>
              </a:highlight>
              <a:latin typeface="Verdana"/>
              <a:ea typeface="Verdana"/>
              <a:cs typeface="Verdana"/>
              <a:sym typeface="Verdana"/>
            </a:endParaRPr>
          </a:p>
          <a:p>
            <a:pPr lvl="0" rtl="0">
              <a:spcBef>
                <a:spcPts val="0"/>
              </a:spcBef>
              <a:buNone/>
            </a:pPr>
            <a:r>
              <a:rPr lang="en-US" sz="1000">
                <a:solidFill>
                  <a:schemeClr val="dk1"/>
                </a:solidFill>
                <a:highlight>
                  <a:srgbClr val="FFFFFF"/>
                </a:highlight>
                <a:latin typeface="Verdana"/>
                <a:ea typeface="Verdana"/>
                <a:cs typeface="Verdana"/>
                <a:sym typeface="Verdana"/>
              </a:rPr>
              <a:t>3.  according to Transparency International, corruption substitutes "competitive" bribery for open competition. It retards private sector development and discourages investments. the implementation of sustainable food programs or other projects, the destructive nature of corruption manifests itself in that: (i) decisions are taken not for public benefit, and (ii) high cost, complex and prestigious projects invariably favored over cost-efficient, community-based initiatives using appropriate technology. </a:t>
            </a:r>
          </a:p>
          <a:p>
            <a:pPr lvl="0" rtl="0">
              <a:spcBef>
                <a:spcPts val="0"/>
              </a:spcBef>
              <a:buNone/>
            </a:pPr>
            <a:r>
              <a:rPr lang="en-US" sz="950">
                <a:solidFill>
                  <a:srgbClr val="403838"/>
                </a:solidFill>
                <a:highlight>
                  <a:srgbClr val="FFFFFF"/>
                </a:highlight>
              </a:rPr>
              <a:t>There are currently no studies exploring corruption and food security, on a global scale, with internationally validated tools. </a:t>
            </a:r>
          </a:p>
          <a:p>
            <a:pPr lvl="0" rtl="0">
              <a:spcBef>
                <a:spcPts val="0"/>
              </a:spcBef>
              <a:buNone/>
            </a:pPr>
            <a:r>
              <a:rPr lang="en-US">
                <a:solidFill>
                  <a:schemeClr val="dk1"/>
                </a:solidFill>
                <a:latin typeface="Verdana"/>
                <a:ea typeface="Verdana"/>
                <a:cs typeface="Verdana"/>
                <a:sym typeface="Verdana"/>
              </a:rPr>
              <a:t>Food security and political stability are often linked, although the relationship is complicated and not necessarily direct or causal. However, evidence suggests that food security can be upset by a lack of political or social stability. Similarly, the lack of food security resulting from a sudden jolt (i.e. international embargo, poor climate) can lead to political instability. "Food riots", when they occur, are often instigated by urban residents; poorer rural residents rarely have a political voice.</a:t>
            </a:r>
          </a:p>
          <a:p>
            <a:pPr lvl="0" rtl="0">
              <a:spcBef>
                <a:spcPts val="0"/>
              </a:spcBef>
              <a:buNone/>
            </a:pPr>
            <a:endParaRPr>
              <a:solidFill>
                <a:schemeClr val="dk1"/>
              </a:solidFill>
              <a:latin typeface="Verdana"/>
              <a:ea typeface="Verdana"/>
              <a:cs typeface="Verdana"/>
              <a:sym typeface="Verdana"/>
            </a:endParaRPr>
          </a:p>
          <a:p>
            <a:pPr lvl="0">
              <a:spcBef>
                <a:spcPts val="0"/>
              </a:spcBef>
              <a:buNone/>
            </a:pPr>
            <a:r>
              <a:rPr lang="en-US">
                <a:solidFill>
                  <a:schemeClr val="dk1"/>
                </a:solidFill>
                <a:latin typeface="Verdana"/>
                <a:ea typeface="Verdana"/>
                <a:cs typeface="Verdana"/>
                <a:sym typeface="Verdana"/>
              </a:rPr>
              <a:t>4. FOOD ACCESS AND AVAILABILITY CHANNEL:</a:t>
            </a:r>
            <a:r>
              <a:rPr lang="en-US" sz="1000">
                <a:solidFill>
                  <a:schemeClr val="dk1"/>
                </a:solidFill>
              </a:rPr>
              <a:t>Improved skills that put workers in a better bargaining position Positive externalities more evenly distributed, thus reaching the poor. Higher employment and wages</a:t>
            </a:r>
          </a:p>
          <a:p>
            <a:pPr lvl="0" rtl="0">
              <a:spcBef>
                <a:spcPts val="0"/>
              </a:spcBef>
              <a:buNone/>
            </a:pPr>
            <a:endParaRPr sz="1000">
              <a:solidFill>
                <a:schemeClr val="dk1"/>
              </a:solidFill>
            </a:endParaRPr>
          </a:p>
          <a:p>
            <a:pPr lvl="0">
              <a:spcBef>
                <a:spcPts val="0"/>
              </a:spcBef>
              <a:buNone/>
            </a:pPr>
            <a:endParaRPr>
              <a:solidFill>
                <a:schemeClr val="dk1"/>
              </a:solidFill>
              <a:latin typeface="Verdana"/>
              <a:ea typeface="Verdana"/>
              <a:cs typeface="Verdana"/>
              <a:sym typeface="Verdan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a:p>
            <a:pPr lvl="0">
              <a:spcBef>
                <a:spcPts val="0"/>
              </a:spcBef>
              <a:buClr>
                <a:schemeClr val="dk1"/>
              </a:buClr>
              <a:buSzPct val="100000"/>
              <a:buFont typeface="Arial"/>
              <a:buNone/>
            </a:pPr>
            <a:r>
              <a:rPr lang="en-US" sz="1100" b="1">
                <a:solidFill>
                  <a:schemeClr val="dk1"/>
                </a:solidFill>
                <a:latin typeface="Times New Roman"/>
                <a:ea typeface="Times New Roman"/>
                <a:cs typeface="Times New Roman"/>
                <a:sym typeface="Times New Roman"/>
              </a:rPr>
              <a:t>Reduction in corruption can increase food security</a:t>
            </a:r>
          </a:p>
          <a:p>
            <a:pPr lvl="0">
              <a:spcBef>
                <a:spcPts val="0"/>
              </a:spcBef>
              <a:buClr>
                <a:schemeClr val="dk1"/>
              </a:buClr>
              <a:buSzPct val="100000"/>
              <a:buFont typeface="Arial"/>
              <a:buNone/>
            </a:pPr>
            <a:r>
              <a:rPr lang="en-US" sz="1100">
                <a:solidFill>
                  <a:schemeClr val="dk1"/>
                </a:solidFill>
                <a:latin typeface="Times New Roman"/>
                <a:ea typeface="Times New Roman"/>
                <a:cs typeface="Times New Roman"/>
                <a:sym typeface="Times New Roman"/>
              </a:rPr>
              <a:t>Malawi has experienced an improvement in score due to the greater political stability despite steady food price inflation. this can be taken as example for Madagascar and Mozambique which has greatest deterioration in overall food security in the region owing to political instability and ineffective government. </a:t>
            </a:r>
          </a:p>
          <a:p>
            <a:pPr lvl="0">
              <a:spcBef>
                <a:spcPts val="0"/>
              </a:spcBef>
              <a:buNone/>
            </a:pPr>
            <a:endParaRPr sz="1100">
              <a:solidFill>
                <a:schemeClr val="dk1"/>
              </a:solidFill>
              <a:latin typeface="Times New Roman"/>
              <a:ea typeface="Times New Roman"/>
              <a:cs typeface="Times New Roman"/>
              <a:sym typeface="Times New Roman"/>
            </a:endParaRPr>
          </a:p>
          <a:p>
            <a:pPr lvl="0">
              <a:spcBef>
                <a:spcPts val="0"/>
              </a:spcBef>
              <a:buNone/>
            </a:pPr>
            <a:r>
              <a:rPr lang="en-US" sz="1100" b="1">
                <a:solidFill>
                  <a:schemeClr val="dk1"/>
                </a:solidFill>
                <a:latin typeface="Times New Roman"/>
                <a:ea typeface="Times New Roman"/>
                <a:cs typeface="Times New Roman"/>
                <a:sym typeface="Times New Roman"/>
              </a:rPr>
              <a:t>Increase in Agricultural infrastructure boosts food security</a:t>
            </a:r>
          </a:p>
          <a:p>
            <a:pPr lvl="0">
              <a:spcBef>
                <a:spcPts val="0"/>
              </a:spcBef>
              <a:buNone/>
            </a:pPr>
            <a:r>
              <a:rPr lang="en-US" sz="1100">
                <a:solidFill>
                  <a:schemeClr val="dk1"/>
                </a:solidFill>
                <a:latin typeface="Times New Roman"/>
                <a:ea typeface="Times New Roman"/>
                <a:cs typeface="Times New Roman"/>
                <a:sym typeface="Times New Roman"/>
              </a:rPr>
              <a:t>South Africa and Botswana have by far the highest overall food security score owing to well-developed agricultural infrastructures by regional standards. something DRC, Chad and Madagascar which are the worst performing countries can work on.</a:t>
            </a:r>
          </a:p>
          <a:p>
            <a:pPr lvl="0">
              <a:spcBef>
                <a:spcPts val="0"/>
              </a:spcBef>
              <a:buNone/>
            </a:pPr>
            <a:endParaRPr sz="1100">
              <a:solidFill>
                <a:schemeClr val="dk1"/>
              </a:solidFill>
              <a:latin typeface="Times New Roman"/>
              <a:ea typeface="Times New Roman"/>
              <a:cs typeface="Times New Roman"/>
              <a:sym typeface="Times New Roman"/>
            </a:endParaRPr>
          </a:p>
          <a:p>
            <a:pPr lvl="0">
              <a:spcBef>
                <a:spcPts val="0"/>
              </a:spcBef>
              <a:buNone/>
            </a:pPr>
            <a:r>
              <a:rPr lang="en-US" sz="1100" b="1">
                <a:solidFill>
                  <a:schemeClr val="dk1"/>
                </a:solidFill>
                <a:latin typeface="Times New Roman"/>
                <a:ea typeface="Times New Roman"/>
                <a:cs typeface="Times New Roman"/>
                <a:sym typeface="Times New Roman"/>
              </a:rPr>
              <a:t>Dealing with Total household income</a:t>
            </a:r>
          </a:p>
          <a:p>
            <a:pPr lvl="0">
              <a:spcBef>
                <a:spcPts val="0"/>
              </a:spcBef>
              <a:buNone/>
            </a:pPr>
            <a:r>
              <a:rPr lang="en-US" sz="1100">
                <a:solidFill>
                  <a:schemeClr val="dk1"/>
                </a:solidFill>
                <a:latin typeface="Times New Roman"/>
                <a:ea typeface="Times New Roman"/>
                <a:cs typeface="Times New Roman"/>
                <a:sym typeface="Times New Roman"/>
              </a:rPr>
              <a:t>The increase in affordability is largely linked to rapid economic growth and rising household incomes, which is main driver for Uganda’s improvement.</a:t>
            </a:r>
          </a:p>
          <a:p>
            <a:pPr lvl="0">
              <a:spcBef>
                <a:spcPts val="0"/>
              </a:spcBef>
              <a:buNone/>
            </a:pPr>
            <a:endParaRPr sz="1100">
              <a:solidFill>
                <a:schemeClr val="dk1"/>
              </a:solidFill>
              <a:latin typeface="Times New Roman"/>
              <a:ea typeface="Times New Roman"/>
              <a:cs typeface="Times New Roman"/>
              <a:sym typeface="Times New Roman"/>
            </a:endParaRPr>
          </a:p>
          <a:p>
            <a:pPr lvl="0">
              <a:spcBef>
                <a:spcPts val="0"/>
              </a:spcBef>
              <a:buNone/>
            </a:pPr>
            <a:endParaRPr/>
          </a:p>
          <a:p>
            <a:pPr lvl="0">
              <a:spcBef>
                <a:spcPts val="0"/>
              </a:spcBef>
              <a:buNone/>
            </a:pPr>
            <a:endParaRPr/>
          </a:p>
        </p:txBody>
      </p:sp>
      <p:sp>
        <p:nvSpPr>
          <p:cNvPr id="322" name="Shape 3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t>Net Exporting country so increase in trade decreases food security. trade freedom is scored on that bases.</a:t>
            </a:r>
          </a:p>
          <a:p>
            <a:pPr lvl="0">
              <a:spcBef>
                <a:spcPts val="0"/>
              </a:spcBef>
              <a:buNone/>
            </a:pPr>
            <a:r>
              <a:rPr lang="en-US"/>
              <a: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a:t>UN, Increasing export has a negative effect on food security. </a:t>
            </a:r>
          </a:p>
        </p:txBody>
      </p:sp>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t>our index is not global and the scoring is done based on the sub-saharan countries only.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t>While we were reading about ethiopia and the challenges that it is facing as a country,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0" name="Shape 3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7" name="Shape 3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US" sz="1000" b="1"/>
              <a:t>Contribution of agriculture to total GDP</a:t>
            </a:r>
          </a:p>
          <a:p>
            <a:pPr lvl="0" rtl="0">
              <a:lnSpc>
                <a:spcPct val="115000"/>
              </a:lnSpc>
              <a:spcBef>
                <a:spcPts val="0"/>
              </a:spcBef>
              <a:buNone/>
            </a:pPr>
            <a:r>
              <a:rPr lang="en-US" sz="1000"/>
              <a:t>Agriculture value added (% of GDP)</a:t>
            </a:r>
          </a:p>
          <a:p>
            <a:pPr lvl="0" rtl="0">
              <a:lnSpc>
                <a:spcPct val="115000"/>
              </a:lnSpc>
              <a:spcBef>
                <a:spcPts val="0"/>
              </a:spcBef>
              <a:buNone/>
            </a:pPr>
            <a:endParaRPr sz="1000"/>
          </a:p>
          <a:p>
            <a:pPr lvl="0" rtl="0">
              <a:lnSpc>
                <a:spcPct val="115000"/>
              </a:lnSpc>
              <a:spcBef>
                <a:spcPts val="0"/>
              </a:spcBef>
              <a:buNone/>
            </a:pPr>
            <a:r>
              <a:rPr lang="en-US" sz="1000" b="1"/>
              <a:t>Land productivity</a:t>
            </a:r>
          </a:p>
          <a:p>
            <a:pPr lvl="0" rtl="0">
              <a:lnSpc>
                <a:spcPct val="115000"/>
              </a:lnSpc>
              <a:spcBef>
                <a:spcPts val="0"/>
              </a:spcBef>
              <a:buClr>
                <a:schemeClr val="dk1"/>
              </a:buClr>
              <a:buSzPct val="110000"/>
              <a:buFont typeface="Arial"/>
              <a:buNone/>
            </a:pPr>
            <a:r>
              <a:rPr lang="en-US" sz="1000">
                <a:solidFill>
                  <a:schemeClr val="dk1"/>
                </a:solidFill>
              </a:rPr>
              <a:t>Agricultural land usage ratio</a:t>
            </a:r>
          </a:p>
          <a:p>
            <a:pPr lvl="0" rtl="0">
              <a:lnSpc>
                <a:spcPct val="115000"/>
              </a:lnSpc>
              <a:spcBef>
                <a:spcPts val="0"/>
              </a:spcBef>
              <a:buClr>
                <a:schemeClr val="dk1"/>
              </a:buClr>
              <a:buSzPct val="110000"/>
              <a:buFont typeface="Arial"/>
              <a:buNone/>
            </a:pPr>
            <a:r>
              <a:rPr lang="en-US" sz="1000">
                <a:solidFill>
                  <a:schemeClr val="dk1"/>
                </a:solidFill>
              </a:rPr>
              <a:t>Food production index (2004-2006 = 100)</a:t>
            </a:r>
          </a:p>
          <a:p>
            <a:pPr lvl="0" rtl="0">
              <a:lnSpc>
                <a:spcPct val="115000"/>
              </a:lnSpc>
              <a:spcBef>
                <a:spcPts val="0"/>
              </a:spcBef>
              <a:buNone/>
            </a:pPr>
            <a:endParaRPr sz="1000" b="1"/>
          </a:p>
          <a:p>
            <a:pPr lvl="0" rtl="0">
              <a:lnSpc>
                <a:spcPct val="115000"/>
              </a:lnSpc>
              <a:spcBef>
                <a:spcPts val="0"/>
              </a:spcBef>
              <a:buNone/>
            </a:pPr>
            <a:r>
              <a:rPr lang="en-US" sz="1000" b="1"/>
              <a:t>Trade</a:t>
            </a:r>
          </a:p>
          <a:p>
            <a:pPr lvl="0" rtl="0">
              <a:lnSpc>
                <a:spcPct val="115000"/>
              </a:lnSpc>
              <a:spcBef>
                <a:spcPts val="0"/>
              </a:spcBef>
              <a:buClr>
                <a:schemeClr val="dk1"/>
              </a:buClr>
              <a:buSzPct val="110000"/>
              <a:buFont typeface="Arial"/>
              <a:buNone/>
            </a:pPr>
            <a:r>
              <a:rPr lang="en-US" sz="1000">
                <a:solidFill>
                  <a:schemeClr val="dk1"/>
                </a:solidFill>
              </a:rPr>
              <a:t>Trade Freedom Index</a:t>
            </a:r>
          </a:p>
          <a:p>
            <a:pPr lvl="0" rtl="0">
              <a:lnSpc>
                <a:spcPct val="115000"/>
              </a:lnSpc>
              <a:spcBef>
                <a:spcPts val="0"/>
              </a:spcBef>
              <a:buClr>
                <a:schemeClr val="dk1"/>
              </a:buClr>
              <a:buSzPct val="110000"/>
              <a:buFont typeface="Arial"/>
              <a:buNone/>
            </a:pPr>
            <a:r>
              <a:rPr lang="en-US" sz="1000">
                <a:solidFill>
                  <a:schemeClr val="dk1"/>
                </a:solidFill>
              </a:rPr>
              <a:t>Trade Freedom Index, Score</a:t>
            </a:r>
          </a:p>
          <a:p>
            <a:pPr lvl="0" rtl="0">
              <a:lnSpc>
                <a:spcPct val="115000"/>
              </a:lnSpc>
              <a:spcBef>
                <a:spcPts val="0"/>
              </a:spcBef>
              <a:buClr>
                <a:schemeClr val="dk1"/>
              </a:buClr>
              <a:buSzPct val="110000"/>
              <a:buFont typeface="Arial"/>
              <a:buNone/>
            </a:pPr>
            <a:r>
              <a:rPr lang="en-US" sz="1000">
                <a:solidFill>
                  <a:schemeClr val="dk1"/>
                </a:solidFill>
              </a:rPr>
              <a:t>Foreign Direct Investment (% GDP)</a:t>
            </a:r>
          </a:p>
          <a:p>
            <a:pPr lvl="0" rtl="0">
              <a:lnSpc>
                <a:spcPct val="115000"/>
              </a:lnSpc>
              <a:spcBef>
                <a:spcPts val="0"/>
              </a:spcBef>
              <a:buNone/>
            </a:pPr>
            <a:r>
              <a:rPr lang="en-US" sz="1000"/>
              <a:t>Exports and imports</a:t>
            </a:r>
          </a:p>
          <a:p>
            <a:pPr lvl="0" rtl="0">
              <a:lnSpc>
                <a:spcPct val="115000"/>
              </a:lnSpc>
              <a:spcBef>
                <a:spcPts val="0"/>
              </a:spcBef>
              <a:buNone/>
            </a:pPr>
            <a:endParaRPr sz="1000"/>
          </a:p>
          <a:p>
            <a:pPr lvl="0" rtl="0">
              <a:lnSpc>
                <a:spcPct val="115000"/>
              </a:lnSpc>
              <a:spcBef>
                <a:spcPts val="0"/>
              </a:spcBef>
              <a:buNone/>
            </a:pPr>
            <a:endParaRPr sz="1000"/>
          </a:p>
          <a:p>
            <a:pPr lvl="0" rtl="0">
              <a:lnSpc>
                <a:spcPct val="115000"/>
              </a:lnSpc>
              <a:spcBef>
                <a:spcPts val="0"/>
              </a:spcBef>
              <a:buNone/>
            </a:pPr>
            <a:endParaRPr sz="1000"/>
          </a:p>
          <a:p>
            <a:pPr lvl="0" rtl="0">
              <a:lnSpc>
                <a:spcPct val="115000"/>
              </a:lnSpc>
              <a:spcBef>
                <a:spcPts val="0"/>
              </a:spcBef>
              <a:buNone/>
            </a:pPr>
            <a:endParaRPr sz="1000"/>
          </a:p>
          <a:p>
            <a:pPr lvl="0" rtl="0">
              <a:lnSpc>
                <a:spcPct val="115000"/>
              </a:lnSpc>
              <a:spcBef>
                <a:spcPts val="0"/>
              </a:spcBef>
              <a:buNone/>
            </a:pPr>
            <a:endParaRPr sz="1000"/>
          </a:p>
          <a:p>
            <a:pPr lvl="0" rtl="0">
              <a:lnSpc>
                <a:spcPct val="115000"/>
              </a:lnSpc>
              <a:spcBef>
                <a:spcPts val="0"/>
              </a:spcBef>
              <a:buNone/>
            </a:pPr>
            <a:endParaRPr sz="1000"/>
          </a:p>
          <a:p>
            <a:pPr lvl="0">
              <a:lnSpc>
                <a:spcPct val="115000"/>
              </a:lnSpc>
              <a:spcBef>
                <a:spcPts val="0"/>
              </a:spcBef>
              <a:buNone/>
            </a:pPr>
            <a:r>
              <a:rPr lang="en-US" sz="1000"/>
              <a:t>Clean water (% of population with access)</a:t>
            </a:r>
          </a:p>
          <a:p>
            <a:pPr lvl="0">
              <a:lnSpc>
                <a:spcPct val="115000"/>
              </a:lnSpc>
              <a:spcBef>
                <a:spcPts val="0"/>
              </a:spcBef>
              <a:buNone/>
            </a:pPr>
            <a:r>
              <a:rPr lang="en-US" sz="1000"/>
              <a:t>Clean Water (% of population with access), Score</a:t>
            </a:r>
          </a:p>
          <a:p>
            <a:pPr lvl="0">
              <a:lnSpc>
                <a:spcPct val="115000"/>
              </a:lnSpc>
              <a:spcBef>
                <a:spcPts val="0"/>
              </a:spcBef>
              <a:buNone/>
            </a:pPr>
            <a:r>
              <a:rPr lang="en-US" sz="1000"/>
              <a:t>Corruption Index (0-lowest,100-Highest)</a:t>
            </a:r>
          </a:p>
          <a:p>
            <a:pPr lvl="0">
              <a:lnSpc>
                <a:spcPct val="115000"/>
              </a:lnSpc>
              <a:spcBef>
                <a:spcPts val="0"/>
              </a:spcBef>
              <a:buNone/>
            </a:pPr>
            <a:r>
              <a:rPr lang="en-US" sz="1000"/>
              <a:t>Corruption Index (0-lowest,100-Highest)</a:t>
            </a:r>
          </a:p>
          <a:p>
            <a:pPr lvl="0">
              <a:lnSpc>
                <a:spcPct val="115000"/>
              </a:lnSpc>
              <a:spcBef>
                <a:spcPts val="0"/>
              </a:spcBef>
              <a:buNone/>
            </a:pPr>
            <a:r>
              <a:rPr lang="en-US" sz="1000"/>
              <a:t>Rural Transporation Infrastructure to Total (%)</a:t>
            </a:r>
          </a:p>
          <a:p>
            <a:pPr lvl="0">
              <a:lnSpc>
                <a:spcPct val="115000"/>
              </a:lnSpc>
              <a:spcBef>
                <a:spcPts val="0"/>
              </a:spcBef>
              <a:buNone/>
            </a:pPr>
            <a:endParaRPr sz="1000"/>
          </a:p>
          <a:p>
            <a:pPr lvl="0">
              <a:lnSpc>
                <a:spcPct val="115000"/>
              </a:lnSpc>
              <a:spcBef>
                <a:spcPts val="0"/>
              </a:spcBef>
              <a:buNone/>
            </a:pPr>
            <a:r>
              <a:rPr lang="en-US" sz="1000"/>
              <a:t>Rural Transporation Infrastructure to Total, Score</a:t>
            </a:r>
          </a:p>
          <a:p>
            <a:pPr lvl="0">
              <a:lnSpc>
                <a:spcPct val="115000"/>
              </a:lnSpc>
              <a:spcBef>
                <a:spcPts val="0"/>
              </a:spcBef>
              <a:buNone/>
            </a:pPr>
            <a:r>
              <a:rPr lang="en-US" sz="1000"/>
              <a:t>GDP PPP (USD)</a:t>
            </a:r>
          </a:p>
          <a:p>
            <a:pPr lvl="0">
              <a:lnSpc>
                <a:spcPct val="115000"/>
              </a:lnSpc>
              <a:spcBef>
                <a:spcPts val="0"/>
              </a:spcBef>
              <a:buNone/>
            </a:pPr>
            <a:r>
              <a:rPr lang="en-US" sz="1000"/>
              <a:t>GDP PPP, Score</a:t>
            </a:r>
          </a:p>
          <a:p>
            <a:pPr lvl="0">
              <a:lnSpc>
                <a:spcPct val="115000"/>
              </a:lnSpc>
              <a:spcBef>
                <a:spcPts val="0"/>
              </a:spcBef>
              <a:buNone/>
            </a:pPr>
            <a:r>
              <a:rPr lang="en-US" sz="1000"/>
              <a:t>Poverty gap at $3.10 a day (2011 PPP) (%)</a:t>
            </a:r>
          </a:p>
          <a:p>
            <a:pPr lvl="0">
              <a:lnSpc>
                <a:spcPct val="115000"/>
              </a:lnSpc>
              <a:spcBef>
                <a:spcPts val="0"/>
              </a:spcBef>
              <a:buNone/>
            </a:pPr>
            <a:r>
              <a:rPr lang="en-US" sz="1000"/>
              <a:t>Poverty gap at $3.10 a day (2011 PPP) (%), Score</a:t>
            </a:r>
          </a:p>
          <a:p>
            <a:pPr lvl="0">
              <a:lnSpc>
                <a:spcPct val="115000"/>
              </a:lnSpc>
              <a:spcBef>
                <a:spcPts val="0"/>
              </a:spcBef>
              <a:buNone/>
            </a:pPr>
            <a:r>
              <a:rPr lang="en-US" sz="1000"/>
              <a:t>Prevalence of undernourishment (% of population)</a:t>
            </a:r>
          </a:p>
          <a:p>
            <a:pPr lvl="0">
              <a:lnSpc>
                <a:spcPct val="115000"/>
              </a:lnSpc>
              <a:spcBef>
                <a:spcPts val="0"/>
              </a:spcBef>
              <a:buNone/>
            </a:pPr>
            <a:r>
              <a:rPr lang="en-US" sz="1000"/>
              <a:t>Prevalence of undernourishment (% of population), Score</a:t>
            </a:r>
          </a:p>
          <a:p>
            <a:pPr lvl="0">
              <a:lnSpc>
                <a:spcPct val="115000"/>
              </a:lnSpc>
              <a:spcBef>
                <a:spcPts val="0"/>
              </a:spcBef>
              <a:buNone/>
            </a:pPr>
            <a:r>
              <a:rPr lang="en-US" sz="1000"/>
              <a:t>Agricultural land usage ratio, Score</a:t>
            </a:r>
          </a:p>
          <a:p>
            <a:pPr lvl="0">
              <a:lnSpc>
                <a:spcPct val="115000"/>
              </a:lnSpc>
              <a:spcBef>
                <a:spcPts val="0"/>
              </a:spcBef>
              <a:buNone/>
            </a:pPr>
            <a:r>
              <a:rPr lang="en-US" sz="1000"/>
              <a:t>Agriculture Value Added (% of GDP)</a:t>
            </a:r>
          </a:p>
          <a:p>
            <a:pPr lvl="0">
              <a:lnSpc>
                <a:spcPct val="115000"/>
              </a:lnSpc>
              <a:spcBef>
                <a:spcPts val="0"/>
              </a:spcBef>
              <a:buNone/>
            </a:pPr>
            <a:r>
              <a:rPr lang="en-US" sz="1000"/>
              <a:t>Agriculture Value Added (% of GDP), Score</a:t>
            </a:r>
          </a:p>
          <a:p>
            <a:pPr lvl="0">
              <a:lnSpc>
                <a:spcPct val="115000"/>
              </a:lnSpc>
              <a:spcBef>
                <a:spcPts val="0"/>
              </a:spcBef>
              <a:buNone/>
            </a:pPr>
            <a:r>
              <a:rPr lang="en-US" sz="1000"/>
              <a:t>Food production index (2004-2006 = 100)</a:t>
            </a:r>
          </a:p>
          <a:p>
            <a:pPr lvl="0">
              <a:lnSpc>
                <a:spcPct val="115000"/>
              </a:lnSpc>
              <a:spcBef>
                <a:spcPts val="0"/>
              </a:spcBef>
              <a:buNone/>
            </a:pPr>
            <a:r>
              <a:rPr lang="en-US" sz="1000"/>
              <a:t>Food production index (2004-2006 = 100), Score</a:t>
            </a:r>
          </a:p>
          <a:p>
            <a:pPr lvl="0">
              <a:lnSpc>
                <a:spcPct val="115000"/>
              </a:lnSpc>
              <a:spcBef>
                <a:spcPts val="0"/>
              </a:spcBef>
              <a:buNone/>
            </a:pPr>
            <a:r>
              <a:rPr lang="en-US" sz="1000"/>
              <a:t>Household food expenditure as a share of total household expenditure</a:t>
            </a:r>
          </a:p>
          <a:p>
            <a:pPr lvl="0">
              <a:lnSpc>
                <a:spcPct val="115000"/>
              </a:lnSpc>
              <a:spcBef>
                <a:spcPts val="0"/>
              </a:spcBef>
              <a:buNone/>
            </a:pPr>
            <a:r>
              <a:rPr lang="en-US" sz="1000"/>
              <a:t>Household food expenditure as a share of total household expenditure, Score</a:t>
            </a:r>
          </a:p>
          <a:p>
            <a:pPr lvl="0">
              <a:lnSpc>
                <a:spcPct val="115000"/>
              </a:lnSpc>
              <a:spcBef>
                <a:spcPts val="0"/>
              </a:spcBef>
              <a:buNone/>
            </a:pPr>
            <a:r>
              <a:rPr lang="en-US" sz="1000"/>
              <a:t>Depth of the food</a:t>
            </a:r>
          </a:p>
          <a:p>
            <a:pPr lvl="0">
              <a:lnSpc>
                <a:spcPct val="115000"/>
              </a:lnSpc>
              <a:spcBef>
                <a:spcPts val="0"/>
              </a:spcBef>
              <a:buNone/>
            </a:pPr>
            <a:r>
              <a:rPr lang="en-US" sz="1000"/>
              <a:t>deficit</a:t>
            </a:r>
          </a:p>
          <a:p>
            <a:pPr lvl="0">
              <a:lnSpc>
                <a:spcPct val="115000"/>
              </a:lnSpc>
              <a:spcBef>
                <a:spcPts val="0"/>
              </a:spcBef>
              <a:buNone/>
            </a:pPr>
            <a:r>
              <a:rPr lang="en-US" sz="1000"/>
              <a:t>(kilocalories per</a:t>
            </a:r>
          </a:p>
          <a:p>
            <a:pPr lvl="0">
              <a:lnSpc>
                <a:spcPct val="115000"/>
              </a:lnSpc>
              <a:spcBef>
                <a:spcPts val="0"/>
              </a:spcBef>
              <a:buNone/>
            </a:pPr>
            <a:r>
              <a:rPr lang="en-US" sz="1000"/>
              <a:t>person per day)</a:t>
            </a:r>
          </a:p>
          <a:p>
            <a:pPr lvl="0">
              <a:lnSpc>
                <a:spcPct val="115000"/>
              </a:lnSpc>
              <a:spcBef>
                <a:spcPts val="0"/>
              </a:spcBef>
              <a:buNone/>
            </a:pPr>
            <a:r>
              <a:rPr lang="en-US" sz="1000"/>
              <a:t>Depth of the food deficit (kilocalories per person per day), Score</a:t>
            </a:r>
          </a:p>
          <a:p>
            <a:pPr lvl="0">
              <a:lnSpc>
                <a:spcPct val="115000"/>
              </a:lnSpc>
              <a:spcBef>
                <a:spcPts val="0"/>
              </a:spcBef>
              <a:buNone/>
            </a:pPr>
            <a:r>
              <a:rPr lang="en-US" sz="1000"/>
              <a:t>CPI</a:t>
            </a:r>
          </a:p>
          <a:p>
            <a:pPr lvl="0">
              <a:lnSpc>
                <a:spcPct val="115000"/>
              </a:lnSpc>
              <a:spcBef>
                <a:spcPts val="0"/>
              </a:spcBef>
              <a:buNone/>
            </a:pPr>
            <a:r>
              <a:rPr lang="en-US" sz="1000"/>
              <a:t>CPI, Score</a:t>
            </a:r>
          </a:p>
          <a:p>
            <a:pPr lvl="0">
              <a:lnSpc>
                <a:spcPct val="115000"/>
              </a:lnSpc>
              <a:spcBef>
                <a:spcPts val="0"/>
              </a:spcBef>
              <a:buNone/>
            </a:pPr>
            <a:r>
              <a:rPr lang="en-US" sz="1000"/>
              <a:t>Trade Freedom Index</a:t>
            </a:r>
          </a:p>
          <a:p>
            <a:pPr lvl="0">
              <a:lnSpc>
                <a:spcPct val="115000"/>
              </a:lnSpc>
              <a:spcBef>
                <a:spcPts val="0"/>
              </a:spcBef>
              <a:buNone/>
            </a:pPr>
            <a:r>
              <a:rPr lang="en-US" sz="1000"/>
              <a:t>Trade Freedom Index, Score</a:t>
            </a:r>
          </a:p>
          <a:p>
            <a:pPr lvl="0">
              <a:lnSpc>
                <a:spcPct val="115000"/>
              </a:lnSpc>
              <a:spcBef>
                <a:spcPts val="0"/>
              </a:spcBef>
              <a:buNone/>
            </a:pPr>
            <a:r>
              <a:rPr lang="en-US" sz="1000"/>
              <a:t>Foreign Direct Investment (% GDP)</a:t>
            </a:r>
          </a:p>
          <a:p>
            <a:pPr lvl="0">
              <a:lnSpc>
                <a:spcPct val="115000"/>
              </a:lnSpc>
              <a:spcBef>
                <a:spcPts val="0"/>
              </a:spcBef>
              <a:buNone/>
            </a:pPr>
            <a:r>
              <a:rPr lang="en-US" sz="1000"/>
              <a:t>FDI (%GDP) Score</a:t>
            </a:r>
          </a:p>
          <a:p>
            <a:pPr lvl="0">
              <a:spcBef>
                <a:spcPts val="0"/>
              </a:spcBef>
              <a:buNone/>
            </a:pPr>
            <a:endParaRPr/>
          </a:p>
        </p:txBody>
      </p:sp>
      <p:sp>
        <p:nvSpPr>
          <p:cNvPr id="183" name="Shape 1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00" name="Shape 2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371600" y="3886200"/>
            <a:ext cx="6400800"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628650"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8" name="Shape 88"/>
          <p:cNvSpPr txBox="1">
            <a:spLocks noGrp="1"/>
          </p:cNvSpPr>
          <p:nvPr>
            <p:ph type="body" idx="1"/>
          </p:nvPr>
        </p:nvSpPr>
        <p:spPr>
          <a:xfrm>
            <a:off x="628650" y="1825625"/>
            <a:ext cx="78866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dt" idx="10"/>
          </p:nvPr>
        </p:nvSpPr>
        <p:spPr>
          <a:xfrm>
            <a:off x="628650" y="6356350"/>
            <a:ext cx="20573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0" name="Shape 90"/>
          <p:cNvSpPr txBox="1">
            <a:spLocks noGrp="1"/>
          </p:cNvSpPr>
          <p:nvPr>
            <p:ph type="ftr" idx="11"/>
          </p:nvPr>
        </p:nvSpPr>
        <p:spPr>
          <a:xfrm>
            <a:off x="3028950" y="6356350"/>
            <a:ext cx="30861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1" name="Shape 91"/>
          <p:cNvSpPr txBox="1">
            <a:spLocks noGrp="1"/>
          </p:cNvSpPr>
          <p:nvPr>
            <p:ph type="sldNum" idx="12"/>
          </p:nvPr>
        </p:nvSpPr>
        <p:spPr>
          <a:xfrm>
            <a:off x="6457950" y="6356350"/>
            <a:ext cx="20573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2"/>
        <p:cNvGrpSpPr/>
        <p:nvPr/>
      </p:nvGrpSpPr>
      <p:grpSpPr>
        <a:xfrm>
          <a:off x="0" y="0"/>
          <a:ext cx="0" cy="0"/>
          <a:chOff x="0" y="0"/>
          <a:chExt cx="0" cy="0"/>
        </a:xfrm>
      </p:grpSpPr>
      <p:sp>
        <p:nvSpPr>
          <p:cNvPr id="93" name="Shape 93"/>
          <p:cNvSpPr txBox="1">
            <a:spLocks noGrp="1"/>
          </p:cNvSpPr>
          <p:nvPr>
            <p:ph type="ctrTitle"/>
          </p:nvPr>
        </p:nvSpPr>
        <p:spPr>
          <a:xfrm>
            <a:off x="1143000" y="1122362"/>
            <a:ext cx="6858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4" name="Shape 94"/>
          <p:cNvSpPr txBox="1">
            <a:spLocks noGrp="1"/>
          </p:cNvSpPr>
          <p:nvPr>
            <p:ph type="subTitle" idx="1"/>
          </p:nvPr>
        </p:nvSpPr>
        <p:spPr>
          <a:xfrm>
            <a:off x="1143000" y="3602037"/>
            <a:ext cx="6858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95" name="Shape 95"/>
          <p:cNvSpPr txBox="1">
            <a:spLocks noGrp="1"/>
          </p:cNvSpPr>
          <p:nvPr>
            <p:ph type="dt" idx="10"/>
          </p:nvPr>
        </p:nvSpPr>
        <p:spPr>
          <a:xfrm>
            <a:off x="628650" y="6356350"/>
            <a:ext cx="20573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6" name="Shape 96"/>
          <p:cNvSpPr txBox="1">
            <a:spLocks noGrp="1"/>
          </p:cNvSpPr>
          <p:nvPr>
            <p:ph type="ftr" idx="11"/>
          </p:nvPr>
        </p:nvSpPr>
        <p:spPr>
          <a:xfrm>
            <a:off x="3028950" y="6356350"/>
            <a:ext cx="30861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sldNum" idx="12"/>
          </p:nvPr>
        </p:nvSpPr>
        <p:spPr>
          <a:xfrm>
            <a:off x="6457950" y="6356350"/>
            <a:ext cx="20573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623887" y="1709738"/>
            <a:ext cx="78866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0" name="Shape 100"/>
          <p:cNvSpPr txBox="1">
            <a:spLocks noGrp="1"/>
          </p:cNvSpPr>
          <p:nvPr>
            <p:ph type="body" idx="1"/>
          </p:nvPr>
        </p:nvSpPr>
        <p:spPr>
          <a:xfrm>
            <a:off x="623887" y="4589462"/>
            <a:ext cx="7886699" cy="1500187"/>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888888"/>
              </a:buClr>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01" name="Shape 101"/>
          <p:cNvSpPr txBox="1">
            <a:spLocks noGrp="1"/>
          </p:cNvSpPr>
          <p:nvPr>
            <p:ph type="dt" idx="10"/>
          </p:nvPr>
        </p:nvSpPr>
        <p:spPr>
          <a:xfrm>
            <a:off x="628650" y="6356350"/>
            <a:ext cx="20573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2" name="Shape 102"/>
          <p:cNvSpPr txBox="1">
            <a:spLocks noGrp="1"/>
          </p:cNvSpPr>
          <p:nvPr>
            <p:ph type="ftr" idx="11"/>
          </p:nvPr>
        </p:nvSpPr>
        <p:spPr>
          <a:xfrm>
            <a:off x="3028950" y="6356350"/>
            <a:ext cx="30861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sldNum" idx="12"/>
          </p:nvPr>
        </p:nvSpPr>
        <p:spPr>
          <a:xfrm>
            <a:off x="6457950" y="6356350"/>
            <a:ext cx="20573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628650"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6" name="Shape 106"/>
          <p:cNvSpPr txBox="1">
            <a:spLocks noGrp="1"/>
          </p:cNvSpPr>
          <p:nvPr>
            <p:ph type="body" idx="1"/>
          </p:nvPr>
        </p:nvSpPr>
        <p:spPr>
          <a:xfrm>
            <a:off x="628650" y="1825625"/>
            <a:ext cx="38862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7" name="Shape 107"/>
          <p:cNvSpPr txBox="1">
            <a:spLocks noGrp="1"/>
          </p:cNvSpPr>
          <p:nvPr>
            <p:ph type="body" idx="2"/>
          </p:nvPr>
        </p:nvSpPr>
        <p:spPr>
          <a:xfrm>
            <a:off x="4629150" y="1825625"/>
            <a:ext cx="38862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8" name="Shape 108"/>
          <p:cNvSpPr txBox="1">
            <a:spLocks noGrp="1"/>
          </p:cNvSpPr>
          <p:nvPr>
            <p:ph type="dt" idx="10"/>
          </p:nvPr>
        </p:nvSpPr>
        <p:spPr>
          <a:xfrm>
            <a:off x="628650" y="6356350"/>
            <a:ext cx="20573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ftr" idx="11"/>
          </p:nvPr>
        </p:nvSpPr>
        <p:spPr>
          <a:xfrm>
            <a:off x="3028950" y="6356350"/>
            <a:ext cx="30861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sldNum" idx="12"/>
          </p:nvPr>
        </p:nvSpPr>
        <p:spPr>
          <a:xfrm>
            <a:off x="6457950" y="6356350"/>
            <a:ext cx="20573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629840"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3" name="Shape 113"/>
          <p:cNvSpPr txBox="1">
            <a:spLocks noGrp="1"/>
          </p:cNvSpPr>
          <p:nvPr>
            <p:ph type="body" idx="1"/>
          </p:nvPr>
        </p:nvSpPr>
        <p:spPr>
          <a:xfrm>
            <a:off x="629840" y="1681163"/>
            <a:ext cx="3868340"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4" name="Shape 114"/>
          <p:cNvSpPr txBox="1">
            <a:spLocks noGrp="1"/>
          </p:cNvSpPr>
          <p:nvPr>
            <p:ph type="body" idx="2"/>
          </p:nvPr>
        </p:nvSpPr>
        <p:spPr>
          <a:xfrm>
            <a:off x="629840" y="2505075"/>
            <a:ext cx="3868340"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5" name="Shape 115"/>
          <p:cNvSpPr txBox="1">
            <a:spLocks noGrp="1"/>
          </p:cNvSpPr>
          <p:nvPr>
            <p:ph type="body" idx="3"/>
          </p:nvPr>
        </p:nvSpPr>
        <p:spPr>
          <a:xfrm>
            <a:off x="4629150" y="1681163"/>
            <a:ext cx="3887390"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body" idx="4"/>
          </p:nvPr>
        </p:nvSpPr>
        <p:spPr>
          <a:xfrm>
            <a:off x="4629150" y="2505075"/>
            <a:ext cx="3887390"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dt" idx="10"/>
          </p:nvPr>
        </p:nvSpPr>
        <p:spPr>
          <a:xfrm>
            <a:off x="628650" y="6356350"/>
            <a:ext cx="20573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ftr" idx="11"/>
          </p:nvPr>
        </p:nvSpPr>
        <p:spPr>
          <a:xfrm>
            <a:off x="3028950" y="6356350"/>
            <a:ext cx="30861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9" name="Shape 119"/>
          <p:cNvSpPr txBox="1">
            <a:spLocks noGrp="1"/>
          </p:cNvSpPr>
          <p:nvPr>
            <p:ph type="sldNum" idx="12"/>
          </p:nvPr>
        </p:nvSpPr>
        <p:spPr>
          <a:xfrm>
            <a:off x="6457950" y="6356350"/>
            <a:ext cx="20573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628650"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txBox="1">
            <a:spLocks noGrp="1"/>
          </p:cNvSpPr>
          <p:nvPr>
            <p:ph type="dt" idx="10"/>
          </p:nvPr>
        </p:nvSpPr>
        <p:spPr>
          <a:xfrm>
            <a:off x="628650" y="6356350"/>
            <a:ext cx="20573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ftr" idx="11"/>
          </p:nvPr>
        </p:nvSpPr>
        <p:spPr>
          <a:xfrm>
            <a:off x="3028950" y="6356350"/>
            <a:ext cx="30861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sldNum" idx="12"/>
          </p:nvPr>
        </p:nvSpPr>
        <p:spPr>
          <a:xfrm>
            <a:off x="6457950" y="6356350"/>
            <a:ext cx="20573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5"/>
        <p:cNvGrpSpPr/>
        <p:nvPr/>
      </p:nvGrpSpPr>
      <p:grpSpPr>
        <a:xfrm>
          <a:off x="0" y="0"/>
          <a:ext cx="0" cy="0"/>
          <a:chOff x="0" y="0"/>
          <a:chExt cx="0" cy="0"/>
        </a:xfrm>
      </p:grpSpPr>
      <p:sp>
        <p:nvSpPr>
          <p:cNvPr id="126" name="Shape 126"/>
          <p:cNvSpPr txBox="1">
            <a:spLocks noGrp="1"/>
          </p:cNvSpPr>
          <p:nvPr>
            <p:ph type="dt" idx="10"/>
          </p:nvPr>
        </p:nvSpPr>
        <p:spPr>
          <a:xfrm>
            <a:off x="628650" y="6356350"/>
            <a:ext cx="20573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7" name="Shape 127"/>
          <p:cNvSpPr txBox="1">
            <a:spLocks noGrp="1"/>
          </p:cNvSpPr>
          <p:nvPr>
            <p:ph type="ftr" idx="11"/>
          </p:nvPr>
        </p:nvSpPr>
        <p:spPr>
          <a:xfrm>
            <a:off x="3028950" y="6356350"/>
            <a:ext cx="30861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8" name="Shape 128"/>
          <p:cNvSpPr txBox="1">
            <a:spLocks noGrp="1"/>
          </p:cNvSpPr>
          <p:nvPr>
            <p:ph type="sldNum" idx="12"/>
          </p:nvPr>
        </p:nvSpPr>
        <p:spPr>
          <a:xfrm>
            <a:off x="6457950" y="6356350"/>
            <a:ext cx="20573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629840" y="457200"/>
            <a:ext cx="294917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1" name="Shape 131"/>
          <p:cNvSpPr txBox="1">
            <a:spLocks noGrp="1"/>
          </p:cNvSpPr>
          <p:nvPr>
            <p:ph type="body" idx="1"/>
          </p:nvPr>
        </p:nvSpPr>
        <p:spPr>
          <a:xfrm>
            <a:off x="3887390" y="987425"/>
            <a:ext cx="4629149" cy="4873624"/>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2" name="Shape 132"/>
          <p:cNvSpPr txBox="1">
            <a:spLocks noGrp="1"/>
          </p:cNvSpPr>
          <p:nvPr>
            <p:ph type="body" idx="2"/>
          </p:nvPr>
        </p:nvSpPr>
        <p:spPr>
          <a:xfrm>
            <a:off x="629840" y="2057400"/>
            <a:ext cx="294917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33" name="Shape 133"/>
          <p:cNvSpPr txBox="1">
            <a:spLocks noGrp="1"/>
          </p:cNvSpPr>
          <p:nvPr>
            <p:ph type="dt" idx="10"/>
          </p:nvPr>
        </p:nvSpPr>
        <p:spPr>
          <a:xfrm>
            <a:off x="628650" y="6356350"/>
            <a:ext cx="20573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4" name="Shape 134"/>
          <p:cNvSpPr txBox="1">
            <a:spLocks noGrp="1"/>
          </p:cNvSpPr>
          <p:nvPr>
            <p:ph type="ftr" idx="11"/>
          </p:nvPr>
        </p:nvSpPr>
        <p:spPr>
          <a:xfrm>
            <a:off x="3028950" y="6356350"/>
            <a:ext cx="30861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5" name="Shape 135"/>
          <p:cNvSpPr txBox="1">
            <a:spLocks noGrp="1"/>
          </p:cNvSpPr>
          <p:nvPr>
            <p:ph type="sldNum" idx="12"/>
          </p:nvPr>
        </p:nvSpPr>
        <p:spPr>
          <a:xfrm>
            <a:off x="6457950" y="6356350"/>
            <a:ext cx="20573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629840" y="457200"/>
            <a:ext cx="294917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8" name="Shape 138"/>
          <p:cNvSpPr>
            <a:spLocks noGrp="1"/>
          </p:cNvSpPr>
          <p:nvPr>
            <p:ph type="pic" idx="2"/>
          </p:nvPr>
        </p:nvSpPr>
        <p:spPr>
          <a:xfrm>
            <a:off x="3887390" y="987425"/>
            <a:ext cx="4629149" cy="4873624"/>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39" name="Shape 139"/>
          <p:cNvSpPr txBox="1">
            <a:spLocks noGrp="1"/>
          </p:cNvSpPr>
          <p:nvPr>
            <p:ph type="body" idx="1"/>
          </p:nvPr>
        </p:nvSpPr>
        <p:spPr>
          <a:xfrm>
            <a:off x="629840" y="2057400"/>
            <a:ext cx="294917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40" name="Shape 140"/>
          <p:cNvSpPr txBox="1">
            <a:spLocks noGrp="1"/>
          </p:cNvSpPr>
          <p:nvPr>
            <p:ph type="dt" idx="10"/>
          </p:nvPr>
        </p:nvSpPr>
        <p:spPr>
          <a:xfrm>
            <a:off x="628650" y="6356350"/>
            <a:ext cx="20573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1" name="Shape 141"/>
          <p:cNvSpPr txBox="1">
            <a:spLocks noGrp="1"/>
          </p:cNvSpPr>
          <p:nvPr>
            <p:ph type="ftr" idx="11"/>
          </p:nvPr>
        </p:nvSpPr>
        <p:spPr>
          <a:xfrm>
            <a:off x="3028950" y="6356350"/>
            <a:ext cx="30861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2" name="Shape 142"/>
          <p:cNvSpPr txBox="1">
            <a:spLocks noGrp="1"/>
          </p:cNvSpPr>
          <p:nvPr>
            <p:ph type="sldNum" idx="12"/>
          </p:nvPr>
        </p:nvSpPr>
        <p:spPr>
          <a:xfrm>
            <a:off x="6457950" y="6356350"/>
            <a:ext cx="20573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628650"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5" name="Shape 145"/>
          <p:cNvSpPr txBox="1">
            <a:spLocks noGrp="1"/>
          </p:cNvSpPr>
          <p:nvPr>
            <p:ph type="body" idx="1"/>
          </p:nvPr>
        </p:nvSpPr>
        <p:spPr>
          <a:xfrm rot="5400000">
            <a:off x="2396331" y="57944"/>
            <a:ext cx="4351338" cy="78866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6" name="Shape 146"/>
          <p:cNvSpPr txBox="1">
            <a:spLocks noGrp="1"/>
          </p:cNvSpPr>
          <p:nvPr>
            <p:ph type="dt" idx="10"/>
          </p:nvPr>
        </p:nvSpPr>
        <p:spPr>
          <a:xfrm>
            <a:off x="628650" y="6356350"/>
            <a:ext cx="20573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7" name="Shape 147"/>
          <p:cNvSpPr txBox="1">
            <a:spLocks noGrp="1"/>
          </p:cNvSpPr>
          <p:nvPr>
            <p:ph type="ftr" idx="11"/>
          </p:nvPr>
        </p:nvSpPr>
        <p:spPr>
          <a:xfrm>
            <a:off x="3028950" y="6356350"/>
            <a:ext cx="30861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8" name="Shape 148"/>
          <p:cNvSpPr txBox="1">
            <a:spLocks noGrp="1"/>
          </p:cNvSpPr>
          <p:nvPr>
            <p:ph type="sldNum" idx="12"/>
          </p:nvPr>
        </p:nvSpPr>
        <p:spPr>
          <a:xfrm>
            <a:off x="6457950" y="6356350"/>
            <a:ext cx="20573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rot="5400000">
            <a:off x="4623593" y="2285206"/>
            <a:ext cx="5811838" cy="197167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1" name="Shape 151"/>
          <p:cNvSpPr txBox="1">
            <a:spLocks noGrp="1"/>
          </p:cNvSpPr>
          <p:nvPr>
            <p:ph type="body" idx="1"/>
          </p:nvPr>
        </p:nvSpPr>
        <p:spPr>
          <a:xfrm rot="5400000">
            <a:off x="623093" y="370681"/>
            <a:ext cx="5811838" cy="5800724"/>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2" name="Shape 152"/>
          <p:cNvSpPr txBox="1">
            <a:spLocks noGrp="1"/>
          </p:cNvSpPr>
          <p:nvPr>
            <p:ph type="dt" idx="10"/>
          </p:nvPr>
        </p:nvSpPr>
        <p:spPr>
          <a:xfrm>
            <a:off x="628650" y="6356350"/>
            <a:ext cx="20573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3" name="Shape 153"/>
          <p:cNvSpPr txBox="1">
            <a:spLocks noGrp="1"/>
          </p:cNvSpPr>
          <p:nvPr>
            <p:ph type="ftr" idx="11"/>
          </p:nvPr>
        </p:nvSpPr>
        <p:spPr>
          <a:xfrm>
            <a:off x="3028950" y="6356350"/>
            <a:ext cx="30861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4" name="Shape 154"/>
          <p:cNvSpPr txBox="1">
            <a:spLocks noGrp="1"/>
          </p:cNvSpPr>
          <p:nvPr>
            <p:ph type="sldNum" idx="12"/>
          </p:nvPr>
        </p:nvSpPr>
        <p:spPr>
          <a:xfrm>
            <a:off x="6457950" y="6356350"/>
            <a:ext cx="20573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5" name="Shape 25"/>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1" name="Shape 31"/>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7" name="Shape 4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6" name="Shape 56"/>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628650"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2" name="Shape 82"/>
          <p:cNvSpPr txBox="1">
            <a:spLocks noGrp="1"/>
          </p:cNvSpPr>
          <p:nvPr>
            <p:ph type="body" idx="1"/>
          </p:nvPr>
        </p:nvSpPr>
        <p:spPr>
          <a:xfrm>
            <a:off x="628650" y="1825625"/>
            <a:ext cx="78866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dt" idx="10"/>
          </p:nvPr>
        </p:nvSpPr>
        <p:spPr>
          <a:xfrm>
            <a:off x="628650" y="6356350"/>
            <a:ext cx="20573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ftr" idx="11"/>
          </p:nvPr>
        </p:nvSpPr>
        <p:spPr>
          <a:xfrm>
            <a:off x="3028950" y="6356350"/>
            <a:ext cx="30861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sldNum" idx="12"/>
          </p:nvPr>
        </p:nvSpPr>
        <p:spPr>
          <a:xfrm>
            <a:off x="6457950" y="6356350"/>
            <a:ext cx="20573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davidpublishing.com/davidpublishing/Upfile/10/10/2013/2013101068414745.pdf" TargetMode="External"/><Relationship Id="rId7" Type="http://schemas.openxmlformats.org/officeDocument/2006/relationships/hyperlink" Target="http://www.fao.org/3/a-i5738e.pdf"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www.ajol.info/index.php/ajfand/article/view/50072/36391" TargetMode="External"/><Relationship Id="rId5" Type="http://schemas.openxmlformats.org/officeDocument/2006/relationships/hyperlink" Target="http://www.bdresearch.org/home/attachments/article/nArt/324.pdf" TargetMode="External"/><Relationship Id="rId4" Type="http://schemas.openxmlformats.org/officeDocument/2006/relationships/hyperlink" Target="http://indecs.eu/2012/indecs2012-pp159-173.p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descr="1st page.jpg"/>
          <p:cNvPicPr preferRelativeResize="0"/>
          <p:nvPr/>
        </p:nvPicPr>
        <p:blipFill>
          <a:blip r:embed="rId3">
            <a:alphaModFix amt="51000"/>
          </a:blip>
          <a:stretch>
            <a:fillRect/>
          </a:stretch>
        </p:blipFill>
        <p:spPr>
          <a:xfrm>
            <a:off x="0" y="0"/>
            <a:ext cx="9144000" cy="6858000"/>
          </a:xfrm>
          <a:prstGeom prst="rect">
            <a:avLst/>
          </a:prstGeom>
          <a:noFill/>
          <a:ln>
            <a:noFill/>
          </a:ln>
        </p:spPr>
      </p:pic>
      <p:sp>
        <p:nvSpPr>
          <p:cNvPr id="160" name="Shape 160"/>
          <p:cNvSpPr txBox="1">
            <a:spLocks noGrp="1"/>
          </p:cNvSpPr>
          <p:nvPr>
            <p:ph type="ctrTitle"/>
          </p:nvPr>
        </p:nvSpPr>
        <p:spPr>
          <a:xfrm>
            <a:off x="862500" y="669275"/>
            <a:ext cx="7772400" cy="1470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800"/>
              <a:t>Team Arangur</a:t>
            </a:r>
          </a:p>
          <a:p>
            <a:pPr marL="0" marR="0" lvl="0" indent="0" algn="ctr" rtl="0">
              <a:spcBef>
                <a:spcPts val="0"/>
              </a:spcBef>
              <a:buClr>
                <a:schemeClr val="dk1"/>
              </a:buClr>
              <a:buSzPct val="25000"/>
              <a:buFont typeface="Calibri"/>
              <a:buNone/>
            </a:pPr>
            <a:endParaRPr sz="4800"/>
          </a:p>
        </p:txBody>
      </p:sp>
      <p:sp>
        <p:nvSpPr>
          <p:cNvPr id="161" name="Shape 161"/>
          <p:cNvSpPr txBox="1">
            <a:spLocks noGrp="1"/>
          </p:cNvSpPr>
          <p:nvPr>
            <p:ph type="subTitle" idx="1"/>
          </p:nvPr>
        </p:nvSpPr>
        <p:spPr>
          <a:xfrm>
            <a:off x="862500" y="1488325"/>
            <a:ext cx="7903500" cy="5369700"/>
          </a:xfrm>
          <a:prstGeom prst="rect">
            <a:avLst/>
          </a:prstGeom>
          <a:noFill/>
          <a:ln>
            <a:noFill/>
          </a:ln>
        </p:spPr>
        <p:txBody>
          <a:bodyPr lIns="91425" tIns="45700" rIns="91425" bIns="45700" anchor="t" anchorCtr="0">
            <a:noAutofit/>
          </a:bodyPr>
          <a:lstStyle/>
          <a:p>
            <a:pPr marL="0" marR="0" lvl="0" indent="0" rtl="0">
              <a:spcBef>
                <a:spcPts val="0"/>
              </a:spcBef>
              <a:buClr>
                <a:srgbClr val="888888"/>
              </a:buClr>
              <a:buSzPct val="25000"/>
              <a:buFont typeface="Arial"/>
              <a:buNone/>
            </a:pPr>
            <a:endParaRPr>
              <a:solidFill>
                <a:srgbClr val="000000"/>
              </a:solidFill>
            </a:endParaRPr>
          </a:p>
          <a:p>
            <a:pPr marL="0" marR="0" lvl="0" indent="0" rtl="0">
              <a:spcBef>
                <a:spcPts val="0"/>
              </a:spcBef>
              <a:buClr>
                <a:srgbClr val="888888"/>
              </a:buClr>
              <a:buSzPct val="25000"/>
              <a:buFont typeface="Arial"/>
              <a:buNone/>
            </a:pPr>
            <a:endParaRPr b="1">
              <a:solidFill>
                <a:srgbClr val="000000"/>
              </a:solidFill>
            </a:endParaRPr>
          </a:p>
          <a:p>
            <a:pPr marL="0" marR="0" lvl="0" indent="0" rtl="0">
              <a:spcBef>
                <a:spcPts val="0"/>
              </a:spcBef>
              <a:buClr>
                <a:srgbClr val="888888"/>
              </a:buClr>
              <a:buSzPct val="25000"/>
              <a:buFont typeface="Arial"/>
              <a:buNone/>
            </a:pPr>
            <a:r>
              <a:rPr lang="en-US" b="1">
                <a:solidFill>
                  <a:srgbClr val="000000"/>
                </a:solidFill>
              </a:rPr>
              <a:t>Project Topic: Determinants of Food Security in Ethiopia</a:t>
            </a:r>
            <a:br>
              <a:rPr lang="en-US">
                <a:solidFill>
                  <a:srgbClr val="000000"/>
                </a:solidFill>
              </a:rPr>
            </a:br>
            <a:endParaRPr lang="en-US">
              <a:solidFill>
                <a:srgbClr val="000000"/>
              </a:solidFill>
            </a:endParaRPr>
          </a:p>
          <a:p>
            <a:pPr marL="0" marR="0" lvl="0" indent="0" algn="r" rtl="0">
              <a:spcBef>
                <a:spcPts val="0"/>
              </a:spcBef>
              <a:buClr>
                <a:srgbClr val="888888"/>
              </a:buClr>
              <a:buSzPct val="25000"/>
              <a:buFont typeface="Arial"/>
              <a:buNone/>
            </a:pPr>
            <a:endParaRPr>
              <a:solidFill>
                <a:srgbClr val="000000"/>
              </a:solidFill>
            </a:endParaRPr>
          </a:p>
          <a:p>
            <a:pPr marL="0" marR="0" lvl="0" indent="0" algn="r" rtl="0">
              <a:spcBef>
                <a:spcPts val="0"/>
              </a:spcBef>
              <a:buClr>
                <a:srgbClr val="888888"/>
              </a:buClr>
              <a:buSzPct val="25000"/>
              <a:buFont typeface="Arial"/>
              <a:buNone/>
            </a:pPr>
            <a:r>
              <a:rPr lang="en-US" sz="3000">
                <a:solidFill>
                  <a:srgbClr val="000000"/>
                </a:solidFill>
              </a:rPr>
              <a:t>Priyanandana Varma</a:t>
            </a:r>
          </a:p>
          <a:p>
            <a:pPr lvl="0" algn="r" rtl="0">
              <a:spcBef>
                <a:spcPts val="0"/>
              </a:spcBef>
              <a:buClr>
                <a:srgbClr val="888888"/>
              </a:buClr>
              <a:buSzPct val="25000"/>
              <a:buFont typeface="Arial"/>
              <a:buNone/>
            </a:pPr>
            <a:r>
              <a:rPr lang="en-US" sz="3000">
                <a:solidFill>
                  <a:schemeClr val="dk1"/>
                </a:solidFill>
              </a:rPr>
              <a:t>Priyanka Thakkar</a:t>
            </a:r>
          </a:p>
          <a:p>
            <a:pPr lvl="0" algn="r" rtl="0">
              <a:spcBef>
                <a:spcPts val="0"/>
              </a:spcBef>
              <a:buClr>
                <a:srgbClr val="888888"/>
              </a:buClr>
              <a:buSzPct val="25000"/>
              <a:buFont typeface="Arial"/>
              <a:buNone/>
            </a:pPr>
            <a:r>
              <a:rPr lang="en-US" sz="3000">
                <a:solidFill>
                  <a:schemeClr val="dk1"/>
                </a:solidFill>
              </a:rPr>
              <a:t>Sharang Biradar</a:t>
            </a:r>
          </a:p>
          <a:p>
            <a:pPr lvl="0" algn="r" rtl="0">
              <a:spcBef>
                <a:spcPts val="0"/>
              </a:spcBef>
              <a:buClr>
                <a:srgbClr val="888888"/>
              </a:buClr>
              <a:buSzPct val="25000"/>
              <a:buFont typeface="Arial"/>
              <a:buNone/>
            </a:pPr>
            <a:r>
              <a:rPr lang="en-US" sz="3000">
                <a:solidFill>
                  <a:schemeClr val="dk1"/>
                </a:solidFill>
              </a:rPr>
              <a:t>Snehal Kasturey</a:t>
            </a:r>
          </a:p>
          <a:p>
            <a:pPr lvl="0" algn="r" rtl="0">
              <a:spcBef>
                <a:spcPts val="0"/>
              </a:spcBef>
              <a:buClr>
                <a:srgbClr val="888888"/>
              </a:buClr>
              <a:buSzPct val="25000"/>
              <a:buFont typeface="Arial"/>
              <a:buNone/>
            </a:pPr>
            <a:r>
              <a:rPr lang="en-US" sz="3000">
                <a:solidFill>
                  <a:schemeClr val="dk1"/>
                </a:solidFill>
              </a:rPr>
              <a:t>Thorsteinn Nielsen</a:t>
            </a:r>
          </a:p>
          <a:p>
            <a:pPr lvl="0" algn="r" rtl="0">
              <a:spcBef>
                <a:spcPts val="0"/>
              </a:spcBef>
              <a:buClr>
                <a:srgbClr val="888888"/>
              </a:buClr>
              <a:buSzPct val="25000"/>
              <a:buFont typeface="Arial"/>
              <a:buNone/>
            </a:pPr>
            <a:endParaRPr sz="3000">
              <a:solidFill>
                <a:schemeClr val="dk1"/>
              </a:solidFill>
            </a:endParaRPr>
          </a:p>
          <a:p>
            <a:pPr marL="0" marR="0" lvl="0" indent="0" algn="l" rtl="0">
              <a:spcBef>
                <a:spcPts val="0"/>
              </a:spcBef>
              <a:buClr>
                <a:srgbClr val="888888"/>
              </a:buClr>
              <a:buSzPct val="25000"/>
              <a:buFont typeface="Arial"/>
              <a:buNone/>
            </a:pP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a:t>Challenges</a:t>
            </a:r>
          </a:p>
        </p:txBody>
      </p:sp>
      <p:sp>
        <p:nvSpPr>
          <p:cNvPr id="221" name="Shape 221"/>
          <p:cNvSpPr txBox="1">
            <a:spLocks noGrp="1"/>
          </p:cNvSpPr>
          <p:nvPr>
            <p:ph type="body" idx="1"/>
          </p:nvPr>
        </p:nvSpPr>
        <p:spPr>
          <a:xfrm>
            <a:off x="204150" y="1921275"/>
            <a:ext cx="8735700" cy="4526100"/>
          </a:xfrm>
          <a:prstGeom prst="rect">
            <a:avLst/>
          </a:prstGeom>
        </p:spPr>
        <p:txBody>
          <a:bodyPr lIns="91425" tIns="91425" rIns="91425" bIns="91425" anchor="t" anchorCtr="0">
            <a:noAutofit/>
          </a:bodyPr>
          <a:lstStyle/>
          <a:p>
            <a:pPr marL="457200" lvl="0" indent="-419100">
              <a:lnSpc>
                <a:spcPct val="150000"/>
              </a:lnSpc>
              <a:spcBef>
                <a:spcPts val="0"/>
              </a:spcBef>
              <a:buSzPct val="100000"/>
            </a:pPr>
            <a:r>
              <a:rPr lang="en-US" sz="3000"/>
              <a:t>Collecting data from multiple separate sources</a:t>
            </a:r>
          </a:p>
          <a:p>
            <a:pPr marL="457200" lvl="0" indent="-419100" rtl="0">
              <a:lnSpc>
                <a:spcPct val="150000"/>
              </a:lnSpc>
              <a:spcBef>
                <a:spcPts val="0"/>
              </a:spcBef>
              <a:buSzPct val="100000"/>
            </a:pPr>
            <a:r>
              <a:rPr lang="en-US" sz="3000"/>
              <a:t>Deal with the varying time period for each dataset </a:t>
            </a:r>
          </a:p>
          <a:p>
            <a:pPr marL="457200" lvl="0" indent="-419100" rtl="0">
              <a:lnSpc>
                <a:spcPct val="150000"/>
              </a:lnSpc>
              <a:spcBef>
                <a:spcPts val="0"/>
              </a:spcBef>
              <a:buSzPct val="100000"/>
            </a:pPr>
            <a:r>
              <a:rPr lang="en-US" sz="3000"/>
              <a:t>Determine the missing values</a:t>
            </a:r>
          </a:p>
          <a:p>
            <a:pPr marL="457200" lvl="0" indent="-419100">
              <a:lnSpc>
                <a:spcPct val="100000"/>
              </a:lnSpc>
              <a:spcBef>
                <a:spcPts val="0"/>
              </a:spcBef>
              <a:buSzPct val="100000"/>
            </a:pPr>
            <a:r>
              <a:rPr lang="en-US" sz="3000"/>
              <a:t>Decide on the weights contributing to Food Security Index</a:t>
            </a:r>
          </a:p>
        </p:txBody>
      </p:sp>
      <p:pic>
        <p:nvPicPr>
          <p:cNvPr id="222" name="Shape 222" descr="challenge.jpg"/>
          <p:cNvPicPr preferRelativeResize="0"/>
          <p:nvPr/>
        </p:nvPicPr>
        <p:blipFill>
          <a:blip r:embed="rId3">
            <a:alphaModFix/>
          </a:blip>
          <a:stretch>
            <a:fillRect/>
          </a:stretch>
        </p:blipFill>
        <p:spPr>
          <a:xfrm>
            <a:off x="6942475" y="274650"/>
            <a:ext cx="1982775" cy="13053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628650" y="98275"/>
            <a:ext cx="7886700" cy="132570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Established factors</a:t>
            </a:r>
          </a:p>
        </p:txBody>
      </p:sp>
      <p:sp>
        <p:nvSpPr>
          <p:cNvPr id="228" name="Shape 228"/>
          <p:cNvSpPr txBox="1">
            <a:spLocks noGrp="1"/>
          </p:cNvSpPr>
          <p:nvPr>
            <p:ph type="body" idx="1"/>
          </p:nvPr>
        </p:nvSpPr>
        <p:spPr>
          <a:xfrm>
            <a:off x="628650" y="1331950"/>
            <a:ext cx="7886700" cy="5259300"/>
          </a:xfrm>
          <a:prstGeom prst="rect">
            <a:avLst/>
          </a:prstGeom>
          <a:noFill/>
          <a:ln>
            <a:noFill/>
          </a:ln>
        </p:spPr>
        <p:txBody>
          <a:bodyPr lIns="91425" tIns="45700" rIns="91425" bIns="45700" anchor="t" anchorCtr="0">
            <a:noAutofit/>
          </a:bodyPr>
          <a:lstStyle/>
          <a:p>
            <a:pPr marL="228600" marR="0" lvl="0" indent="-228600" algn="l" rtl="0">
              <a:lnSpc>
                <a:spcPct val="70000"/>
              </a:lnSpc>
              <a:spcBef>
                <a:spcPts val="0"/>
              </a:spcBef>
              <a:spcAft>
                <a:spcPts val="0"/>
              </a:spcAft>
              <a:buClr>
                <a:schemeClr val="dk1"/>
              </a:buClr>
              <a:buSzPct val="102666"/>
              <a:buFont typeface="Arial"/>
              <a:buChar char="•"/>
            </a:pPr>
            <a:r>
              <a:rPr lang="en-US" sz="1540" b="0" i="0" u="none" strike="noStrike" cap="none">
                <a:solidFill>
                  <a:schemeClr val="dk1"/>
                </a:solidFill>
                <a:latin typeface="Calibri"/>
                <a:ea typeface="Calibri"/>
                <a:cs typeface="Calibri"/>
                <a:sym typeface="Calibri"/>
              </a:rPr>
              <a:t>X</a:t>
            </a:r>
            <a:r>
              <a:rPr lang="en-US" sz="1540" b="0" i="0" u="none" strike="noStrike" cap="none" baseline="-25000">
                <a:solidFill>
                  <a:schemeClr val="dk1"/>
                </a:solidFill>
                <a:latin typeface="Calibri"/>
                <a:ea typeface="Calibri"/>
                <a:cs typeface="Calibri"/>
                <a:sym typeface="Calibri"/>
              </a:rPr>
              <a:t>1</a:t>
            </a:r>
            <a:r>
              <a:rPr lang="en-US" sz="1540" b="0" i="0" u="none" strike="noStrike" cap="none">
                <a:solidFill>
                  <a:schemeClr val="dk1"/>
                </a:solidFill>
                <a:latin typeface="Calibri"/>
                <a:ea typeface="Calibri"/>
                <a:cs typeface="Calibri"/>
                <a:sym typeface="Calibri"/>
              </a:rPr>
              <a:t>: Clean water (% of population with access)</a:t>
            </a:r>
          </a:p>
          <a:p>
            <a:pPr marL="228600" marR="0" lvl="0" indent="-228600" algn="l" rtl="0">
              <a:lnSpc>
                <a:spcPct val="70000"/>
              </a:lnSpc>
              <a:spcBef>
                <a:spcPts val="1000"/>
              </a:spcBef>
              <a:spcAft>
                <a:spcPts val="0"/>
              </a:spcAft>
              <a:buClr>
                <a:schemeClr val="dk1"/>
              </a:buClr>
              <a:buSzPct val="102666"/>
              <a:buFont typeface="Arial"/>
              <a:buChar char="•"/>
            </a:pPr>
            <a:r>
              <a:rPr lang="en-US" sz="1540" b="0" i="0" u="none" strike="noStrike" cap="none">
                <a:solidFill>
                  <a:schemeClr val="dk1"/>
                </a:solidFill>
                <a:latin typeface="Calibri"/>
                <a:ea typeface="Calibri"/>
                <a:cs typeface="Calibri"/>
                <a:sym typeface="Calibri"/>
              </a:rPr>
              <a:t>X</a:t>
            </a:r>
            <a:r>
              <a:rPr lang="en-US" sz="1540" b="0" i="0" u="none" strike="noStrike" cap="none" baseline="-25000">
                <a:solidFill>
                  <a:schemeClr val="dk1"/>
                </a:solidFill>
                <a:latin typeface="Calibri"/>
                <a:ea typeface="Calibri"/>
                <a:cs typeface="Calibri"/>
                <a:sym typeface="Calibri"/>
              </a:rPr>
              <a:t>2</a:t>
            </a:r>
            <a:r>
              <a:rPr lang="en-US" sz="1540" b="0" i="0" u="none" strike="noStrike" cap="none">
                <a:solidFill>
                  <a:schemeClr val="dk1"/>
                </a:solidFill>
                <a:latin typeface="Calibri"/>
                <a:ea typeface="Calibri"/>
                <a:cs typeface="Calibri"/>
                <a:sym typeface="Calibri"/>
              </a:rPr>
              <a:t>: Corruption Index (0-lowest, 100-highest)</a:t>
            </a:r>
          </a:p>
          <a:p>
            <a:pPr marL="228600" marR="0" lvl="0" indent="-228600" algn="l" rtl="0">
              <a:lnSpc>
                <a:spcPct val="70000"/>
              </a:lnSpc>
              <a:spcBef>
                <a:spcPts val="1000"/>
              </a:spcBef>
              <a:spcAft>
                <a:spcPts val="0"/>
              </a:spcAft>
              <a:buClr>
                <a:schemeClr val="dk1"/>
              </a:buClr>
              <a:buSzPct val="102666"/>
              <a:buFont typeface="Arial"/>
              <a:buChar char="•"/>
            </a:pPr>
            <a:r>
              <a:rPr lang="en-US" sz="1540" b="0" i="0" u="none" strike="noStrike" cap="none">
                <a:solidFill>
                  <a:schemeClr val="dk1"/>
                </a:solidFill>
                <a:latin typeface="Calibri"/>
                <a:ea typeface="Calibri"/>
                <a:cs typeface="Calibri"/>
                <a:sym typeface="Calibri"/>
              </a:rPr>
              <a:t>X</a:t>
            </a:r>
            <a:r>
              <a:rPr lang="en-US" sz="1540" b="0" i="0" u="none" strike="noStrike" cap="none" baseline="-25000">
                <a:solidFill>
                  <a:schemeClr val="dk1"/>
                </a:solidFill>
                <a:latin typeface="Calibri"/>
                <a:ea typeface="Calibri"/>
                <a:cs typeface="Calibri"/>
                <a:sym typeface="Calibri"/>
              </a:rPr>
              <a:t>3</a:t>
            </a:r>
            <a:r>
              <a:rPr lang="en-US" sz="1540" b="0" i="0" u="none" strike="noStrike" cap="none">
                <a:solidFill>
                  <a:schemeClr val="dk1"/>
                </a:solidFill>
                <a:latin typeface="Calibri"/>
                <a:ea typeface="Calibri"/>
                <a:cs typeface="Calibri"/>
                <a:sym typeface="Calibri"/>
              </a:rPr>
              <a:t>: Rural Transportation Infrastructure to Total (%)</a:t>
            </a:r>
          </a:p>
          <a:p>
            <a:pPr marL="228600" marR="0" lvl="0" indent="-228600" algn="l" rtl="0">
              <a:lnSpc>
                <a:spcPct val="70000"/>
              </a:lnSpc>
              <a:spcBef>
                <a:spcPts val="1000"/>
              </a:spcBef>
              <a:spcAft>
                <a:spcPts val="0"/>
              </a:spcAft>
              <a:buClr>
                <a:schemeClr val="dk1"/>
              </a:buClr>
              <a:buSzPct val="102666"/>
              <a:buFont typeface="Arial"/>
              <a:buChar char="•"/>
            </a:pPr>
            <a:r>
              <a:rPr lang="en-US" sz="1540" b="0" i="0" u="none" strike="noStrike" cap="none">
                <a:solidFill>
                  <a:schemeClr val="dk1"/>
                </a:solidFill>
                <a:latin typeface="Calibri"/>
                <a:ea typeface="Calibri"/>
                <a:cs typeface="Calibri"/>
                <a:sym typeface="Calibri"/>
              </a:rPr>
              <a:t>X</a:t>
            </a:r>
            <a:r>
              <a:rPr lang="en-US" sz="1540" b="0" i="0" u="none" strike="noStrike" cap="none" baseline="-25000">
                <a:solidFill>
                  <a:schemeClr val="dk1"/>
                </a:solidFill>
                <a:latin typeface="Calibri"/>
                <a:ea typeface="Calibri"/>
                <a:cs typeface="Calibri"/>
                <a:sym typeface="Calibri"/>
              </a:rPr>
              <a:t>4</a:t>
            </a:r>
            <a:r>
              <a:rPr lang="en-US" sz="1540" b="0" i="0" u="none" strike="noStrike" cap="none">
                <a:solidFill>
                  <a:schemeClr val="dk1"/>
                </a:solidFill>
                <a:latin typeface="Calibri"/>
                <a:ea typeface="Calibri"/>
                <a:cs typeface="Calibri"/>
                <a:sym typeface="Calibri"/>
              </a:rPr>
              <a:t>: GDP PPP (USD)</a:t>
            </a:r>
          </a:p>
          <a:p>
            <a:pPr marL="228600" marR="0" lvl="0" indent="-228600" algn="l" rtl="0">
              <a:lnSpc>
                <a:spcPct val="70000"/>
              </a:lnSpc>
              <a:spcBef>
                <a:spcPts val="1000"/>
              </a:spcBef>
              <a:spcAft>
                <a:spcPts val="0"/>
              </a:spcAft>
              <a:buClr>
                <a:schemeClr val="dk1"/>
              </a:buClr>
              <a:buSzPct val="102666"/>
              <a:buFont typeface="Arial"/>
              <a:buChar char="•"/>
            </a:pPr>
            <a:r>
              <a:rPr lang="en-US" sz="1540" b="0" i="0" u="none" strike="noStrike" cap="none">
                <a:solidFill>
                  <a:schemeClr val="dk1"/>
                </a:solidFill>
                <a:latin typeface="Calibri"/>
                <a:ea typeface="Calibri"/>
                <a:cs typeface="Calibri"/>
                <a:sym typeface="Calibri"/>
              </a:rPr>
              <a:t>X</a:t>
            </a:r>
            <a:r>
              <a:rPr lang="en-US" sz="1540" b="0" i="0" u="none" strike="noStrike" cap="none" baseline="-25000">
                <a:solidFill>
                  <a:schemeClr val="dk1"/>
                </a:solidFill>
                <a:latin typeface="Calibri"/>
                <a:ea typeface="Calibri"/>
                <a:cs typeface="Calibri"/>
                <a:sym typeface="Calibri"/>
              </a:rPr>
              <a:t>5</a:t>
            </a:r>
            <a:r>
              <a:rPr lang="en-US" sz="1540" b="0" i="0" u="none" strike="noStrike" cap="none">
                <a:solidFill>
                  <a:schemeClr val="dk1"/>
                </a:solidFill>
                <a:latin typeface="Calibri"/>
                <a:ea typeface="Calibri"/>
                <a:cs typeface="Calibri"/>
                <a:sym typeface="Calibri"/>
              </a:rPr>
              <a:t>: Poverty Gap at $3.10 a Day (2011 PPP) (%)</a:t>
            </a:r>
          </a:p>
          <a:p>
            <a:pPr marL="228600" marR="0" lvl="0" indent="-228600" algn="l" rtl="0">
              <a:lnSpc>
                <a:spcPct val="70000"/>
              </a:lnSpc>
              <a:spcBef>
                <a:spcPts val="1000"/>
              </a:spcBef>
              <a:spcAft>
                <a:spcPts val="0"/>
              </a:spcAft>
              <a:buClr>
                <a:schemeClr val="dk1"/>
              </a:buClr>
              <a:buSzPct val="102666"/>
              <a:buFont typeface="Arial"/>
              <a:buChar char="•"/>
            </a:pPr>
            <a:r>
              <a:rPr lang="en-US" sz="1540" b="0" i="0" u="none" strike="noStrike" cap="none">
                <a:solidFill>
                  <a:schemeClr val="dk1"/>
                </a:solidFill>
                <a:latin typeface="Calibri"/>
                <a:ea typeface="Calibri"/>
                <a:cs typeface="Calibri"/>
                <a:sym typeface="Calibri"/>
              </a:rPr>
              <a:t>X</a:t>
            </a:r>
            <a:r>
              <a:rPr lang="en-US" sz="1540" b="0" i="0" u="none" strike="noStrike" cap="none" baseline="-25000">
                <a:solidFill>
                  <a:schemeClr val="dk1"/>
                </a:solidFill>
                <a:latin typeface="Calibri"/>
                <a:ea typeface="Calibri"/>
                <a:cs typeface="Calibri"/>
                <a:sym typeface="Calibri"/>
              </a:rPr>
              <a:t>6</a:t>
            </a:r>
            <a:r>
              <a:rPr lang="en-US" sz="1540" b="0" i="0" u="none" strike="noStrike" cap="none">
                <a:solidFill>
                  <a:schemeClr val="dk1"/>
                </a:solidFill>
                <a:latin typeface="Calibri"/>
                <a:ea typeface="Calibri"/>
                <a:cs typeface="Calibri"/>
                <a:sym typeface="Calibri"/>
              </a:rPr>
              <a:t>: Prevalence of Undernourishment (% of population)</a:t>
            </a:r>
          </a:p>
          <a:p>
            <a:pPr marL="228600" marR="0" lvl="0" indent="-228600" algn="l" rtl="0">
              <a:lnSpc>
                <a:spcPct val="70000"/>
              </a:lnSpc>
              <a:spcBef>
                <a:spcPts val="1000"/>
              </a:spcBef>
              <a:spcAft>
                <a:spcPts val="0"/>
              </a:spcAft>
              <a:buClr>
                <a:schemeClr val="dk1"/>
              </a:buClr>
              <a:buSzPct val="102666"/>
              <a:buFont typeface="Arial"/>
              <a:buChar char="•"/>
            </a:pPr>
            <a:r>
              <a:rPr lang="en-US" sz="1540" b="0" i="0" u="none" strike="noStrike" cap="none">
                <a:solidFill>
                  <a:schemeClr val="dk1"/>
                </a:solidFill>
                <a:latin typeface="Calibri"/>
                <a:ea typeface="Calibri"/>
                <a:cs typeface="Calibri"/>
                <a:sym typeface="Calibri"/>
              </a:rPr>
              <a:t>X</a:t>
            </a:r>
            <a:r>
              <a:rPr lang="en-US" sz="1540" b="0" i="0" u="none" strike="noStrike" cap="none" baseline="-25000">
                <a:solidFill>
                  <a:schemeClr val="dk1"/>
                </a:solidFill>
                <a:latin typeface="Calibri"/>
                <a:ea typeface="Calibri"/>
                <a:cs typeface="Calibri"/>
                <a:sym typeface="Calibri"/>
              </a:rPr>
              <a:t>7</a:t>
            </a:r>
            <a:r>
              <a:rPr lang="en-US" sz="1540" b="0" i="0" u="none" strike="noStrike" cap="none">
                <a:solidFill>
                  <a:schemeClr val="dk1"/>
                </a:solidFill>
                <a:latin typeface="Calibri"/>
                <a:ea typeface="Calibri"/>
                <a:cs typeface="Calibri"/>
                <a:sym typeface="Calibri"/>
              </a:rPr>
              <a:t>: Agricultural Land Usage Ratio</a:t>
            </a:r>
          </a:p>
          <a:p>
            <a:pPr marL="228600" marR="0" lvl="0" indent="-228600" algn="l" rtl="0">
              <a:lnSpc>
                <a:spcPct val="70000"/>
              </a:lnSpc>
              <a:spcBef>
                <a:spcPts val="1000"/>
              </a:spcBef>
              <a:spcAft>
                <a:spcPts val="0"/>
              </a:spcAft>
              <a:buClr>
                <a:schemeClr val="dk1"/>
              </a:buClr>
              <a:buSzPct val="102666"/>
              <a:buFont typeface="Arial"/>
              <a:buChar char="•"/>
            </a:pPr>
            <a:r>
              <a:rPr lang="en-US" sz="1540" b="0" i="0" u="none" strike="noStrike" cap="none">
                <a:solidFill>
                  <a:schemeClr val="dk1"/>
                </a:solidFill>
                <a:latin typeface="Calibri"/>
                <a:ea typeface="Calibri"/>
                <a:cs typeface="Calibri"/>
                <a:sym typeface="Calibri"/>
              </a:rPr>
              <a:t>X</a:t>
            </a:r>
            <a:r>
              <a:rPr lang="en-US" sz="1540" b="0" i="0" u="none" strike="noStrike" cap="none" baseline="-25000">
                <a:solidFill>
                  <a:schemeClr val="dk1"/>
                </a:solidFill>
                <a:latin typeface="Calibri"/>
                <a:ea typeface="Calibri"/>
                <a:cs typeface="Calibri"/>
                <a:sym typeface="Calibri"/>
              </a:rPr>
              <a:t>8</a:t>
            </a:r>
            <a:r>
              <a:rPr lang="en-US" sz="1540" b="0" i="0" u="none" strike="noStrike" cap="none">
                <a:solidFill>
                  <a:schemeClr val="dk1"/>
                </a:solidFill>
                <a:latin typeface="Calibri"/>
                <a:ea typeface="Calibri"/>
                <a:cs typeface="Calibri"/>
                <a:sym typeface="Calibri"/>
              </a:rPr>
              <a:t>: Agriculture, Value Added (% of GDP)</a:t>
            </a:r>
          </a:p>
          <a:p>
            <a:pPr marL="228600" marR="0" lvl="0" indent="-228600" algn="l" rtl="0">
              <a:lnSpc>
                <a:spcPct val="70000"/>
              </a:lnSpc>
              <a:spcBef>
                <a:spcPts val="1000"/>
              </a:spcBef>
              <a:spcAft>
                <a:spcPts val="0"/>
              </a:spcAft>
              <a:buClr>
                <a:schemeClr val="dk1"/>
              </a:buClr>
              <a:buSzPct val="102666"/>
              <a:buFont typeface="Arial"/>
              <a:buChar char="•"/>
            </a:pPr>
            <a:r>
              <a:rPr lang="en-US" sz="1540" b="0" i="0" u="none" strike="noStrike" cap="none">
                <a:solidFill>
                  <a:schemeClr val="dk1"/>
                </a:solidFill>
                <a:latin typeface="Calibri"/>
                <a:ea typeface="Calibri"/>
                <a:cs typeface="Calibri"/>
                <a:sym typeface="Calibri"/>
              </a:rPr>
              <a:t>X</a:t>
            </a:r>
            <a:r>
              <a:rPr lang="en-US" sz="1540" b="0" i="0" u="none" strike="noStrike" cap="none" baseline="-25000">
                <a:solidFill>
                  <a:schemeClr val="dk1"/>
                </a:solidFill>
                <a:latin typeface="Calibri"/>
                <a:ea typeface="Calibri"/>
                <a:cs typeface="Calibri"/>
                <a:sym typeface="Calibri"/>
              </a:rPr>
              <a:t>9</a:t>
            </a:r>
            <a:r>
              <a:rPr lang="en-US" sz="1540" b="0" i="0" u="none" strike="noStrike" cap="none">
                <a:solidFill>
                  <a:schemeClr val="dk1"/>
                </a:solidFill>
                <a:latin typeface="Calibri"/>
                <a:ea typeface="Calibri"/>
                <a:cs typeface="Calibri"/>
                <a:sym typeface="Calibri"/>
              </a:rPr>
              <a:t>: Food Production Index (2004-2006 = 100)</a:t>
            </a:r>
          </a:p>
          <a:p>
            <a:pPr marL="228600" marR="0" lvl="0" indent="-228600" algn="l" rtl="0">
              <a:lnSpc>
                <a:spcPct val="70000"/>
              </a:lnSpc>
              <a:spcBef>
                <a:spcPts val="1000"/>
              </a:spcBef>
              <a:spcAft>
                <a:spcPts val="0"/>
              </a:spcAft>
              <a:buClr>
                <a:schemeClr val="dk1"/>
              </a:buClr>
              <a:buSzPct val="102666"/>
              <a:buFont typeface="Arial"/>
              <a:buChar char="•"/>
            </a:pPr>
            <a:r>
              <a:rPr lang="en-US" sz="1540" b="0" i="0" u="none" strike="noStrike" cap="none">
                <a:solidFill>
                  <a:schemeClr val="dk1"/>
                </a:solidFill>
                <a:latin typeface="Calibri"/>
                <a:ea typeface="Calibri"/>
                <a:cs typeface="Calibri"/>
                <a:sym typeface="Calibri"/>
              </a:rPr>
              <a:t>X</a:t>
            </a:r>
            <a:r>
              <a:rPr lang="en-US" sz="1540" b="0" i="0" u="none" strike="noStrike" cap="none" baseline="-25000">
                <a:solidFill>
                  <a:schemeClr val="dk1"/>
                </a:solidFill>
                <a:latin typeface="Calibri"/>
                <a:ea typeface="Calibri"/>
                <a:cs typeface="Calibri"/>
                <a:sym typeface="Calibri"/>
              </a:rPr>
              <a:t>10</a:t>
            </a:r>
            <a:r>
              <a:rPr lang="en-US" sz="1540" b="0" i="0" u="none" strike="noStrike" cap="none">
                <a:solidFill>
                  <a:schemeClr val="dk1"/>
                </a:solidFill>
                <a:latin typeface="Calibri"/>
                <a:ea typeface="Calibri"/>
                <a:cs typeface="Calibri"/>
                <a:sym typeface="Calibri"/>
              </a:rPr>
              <a:t>: Household Food Expenditure as a Share of Total Household Expenditure</a:t>
            </a:r>
          </a:p>
          <a:p>
            <a:pPr marL="228600" marR="0" lvl="0" indent="-228600" algn="l" rtl="0">
              <a:lnSpc>
                <a:spcPct val="70000"/>
              </a:lnSpc>
              <a:spcBef>
                <a:spcPts val="1000"/>
              </a:spcBef>
              <a:spcAft>
                <a:spcPts val="0"/>
              </a:spcAft>
              <a:buClr>
                <a:schemeClr val="dk1"/>
              </a:buClr>
              <a:buSzPct val="102666"/>
              <a:buFont typeface="Arial"/>
              <a:buChar char="•"/>
            </a:pPr>
            <a:r>
              <a:rPr lang="en-US" sz="1540" b="0" i="0" u="none" strike="noStrike" cap="none">
                <a:solidFill>
                  <a:schemeClr val="dk1"/>
                </a:solidFill>
                <a:latin typeface="Calibri"/>
                <a:ea typeface="Calibri"/>
                <a:cs typeface="Calibri"/>
                <a:sym typeface="Calibri"/>
              </a:rPr>
              <a:t>X</a:t>
            </a:r>
            <a:r>
              <a:rPr lang="en-US" sz="1540" b="0" i="0" u="none" strike="noStrike" cap="none" baseline="-25000">
                <a:solidFill>
                  <a:schemeClr val="dk1"/>
                </a:solidFill>
                <a:latin typeface="Calibri"/>
                <a:ea typeface="Calibri"/>
                <a:cs typeface="Calibri"/>
                <a:sym typeface="Calibri"/>
              </a:rPr>
              <a:t>11</a:t>
            </a:r>
            <a:r>
              <a:rPr lang="en-US" sz="1540" b="0" i="0" u="none" strike="noStrike" cap="none">
                <a:solidFill>
                  <a:schemeClr val="dk1"/>
                </a:solidFill>
                <a:latin typeface="Calibri"/>
                <a:ea typeface="Calibri"/>
                <a:cs typeface="Calibri"/>
                <a:sym typeface="Calibri"/>
              </a:rPr>
              <a:t>: Depth of Food Deficit (kcal/person/day)</a:t>
            </a:r>
          </a:p>
          <a:p>
            <a:pPr marL="228600" marR="0" lvl="0" indent="-228600" algn="l" rtl="0">
              <a:lnSpc>
                <a:spcPct val="70000"/>
              </a:lnSpc>
              <a:spcBef>
                <a:spcPts val="1000"/>
              </a:spcBef>
              <a:spcAft>
                <a:spcPts val="0"/>
              </a:spcAft>
              <a:buClr>
                <a:schemeClr val="dk1"/>
              </a:buClr>
              <a:buSzPct val="102666"/>
              <a:buFont typeface="Arial"/>
              <a:buChar char="•"/>
            </a:pPr>
            <a:r>
              <a:rPr lang="en-US" sz="1540" b="0" i="0" u="none" strike="noStrike" cap="none">
                <a:solidFill>
                  <a:schemeClr val="dk1"/>
                </a:solidFill>
                <a:latin typeface="Calibri"/>
                <a:ea typeface="Calibri"/>
                <a:cs typeface="Calibri"/>
                <a:sym typeface="Calibri"/>
              </a:rPr>
              <a:t>X</a:t>
            </a:r>
            <a:r>
              <a:rPr lang="en-US" sz="1540" b="0" i="0" u="none" strike="noStrike" cap="none" baseline="-25000">
                <a:solidFill>
                  <a:schemeClr val="dk1"/>
                </a:solidFill>
                <a:latin typeface="Calibri"/>
                <a:ea typeface="Calibri"/>
                <a:cs typeface="Calibri"/>
                <a:sym typeface="Calibri"/>
              </a:rPr>
              <a:t>12</a:t>
            </a:r>
            <a:r>
              <a:rPr lang="en-US" sz="1540" b="0" i="0" u="none" strike="noStrike" cap="none">
                <a:solidFill>
                  <a:schemeClr val="dk1"/>
                </a:solidFill>
                <a:latin typeface="Calibri"/>
                <a:ea typeface="Calibri"/>
                <a:cs typeface="Calibri"/>
                <a:sym typeface="Calibri"/>
              </a:rPr>
              <a:t>: CPI (Consumer Price Index)</a:t>
            </a:r>
          </a:p>
          <a:p>
            <a:pPr marL="228600" marR="0" lvl="0" indent="-228600" algn="l" rtl="0">
              <a:lnSpc>
                <a:spcPct val="70000"/>
              </a:lnSpc>
              <a:spcBef>
                <a:spcPts val="1000"/>
              </a:spcBef>
              <a:spcAft>
                <a:spcPts val="0"/>
              </a:spcAft>
              <a:buClr>
                <a:schemeClr val="dk1"/>
              </a:buClr>
              <a:buSzPct val="102666"/>
              <a:buFont typeface="Arial"/>
              <a:buChar char="•"/>
            </a:pPr>
            <a:r>
              <a:rPr lang="en-US" sz="1540" b="0" i="0" u="none" strike="noStrike" cap="none">
                <a:solidFill>
                  <a:schemeClr val="dk1"/>
                </a:solidFill>
                <a:latin typeface="Calibri"/>
                <a:ea typeface="Calibri"/>
                <a:cs typeface="Calibri"/>
                <a:sym typeface="Calibri"/>
              </a:rPr>
              <a:t>X</a:t>
            </a:r>
            <a:r>
              <a:rPr lang="en-US" sz="1540" b="0" i="0" u="none" strike="noStrike" cap="none" baseline="-25000">
                <a:solidFill>
                  <a:schemeClr val="dk1"/>
                </a:solidFill>
                <a:latin typeface="Calibri"/>
                <a:ea typeface="Calibri"/>
                <a:cs typeface="Calibri"/>
                <a:sym typeface="Calibri"/>
              </a:rPr>
              <a:t>13</a:t>
            </a:r>
            <a:r>
              <a:rPr lang="en-US" sz="1540" b="0" i="0" u="none" strike="noStrike" cap="none">
                <a:solidFill>
                  <a:schemeClr val="dk1"/>
                </a:solidFill>
                <a:latin typeface="Calibri"/>
                <a:ea typeface="Calibri"/>
                <a:cs typeface="Calibri"/>
                <a:sym typeface="Calibri"/>
              </a:rPr>
              <a:t>: Trade Freedom Index (0-lowest, 100-highest)</a:t>
            </a:r>
          </a:p>
          <a:p>
            <a:pPr marL="228600" marR="0" lvl="0" indent="-228600" algn="l" rtl="0">
              <a:lnSpc>
                <a:spcPct val="70000"/>
              </a:lnSpc>
              <a:spcBef>
                <a:spcPts val="1000"/>
              </a:spcBef>
              <a:spcAft>
                <a:spcPts val="0"/>
              </a:spcAft>
              <a:buClr>
                <a:schemeClr val="dk1"/>
              </a:buClr>
              <a:buSzPct val="102666"/>
              <a:buFont typeface="Arial"/>
              <a:buChar char="•"/>
            </a:pPr>
            <a:r>
              <a:rPr lang="en-US" sz="1540" b="0" i="0" u="none" strike="noStrike" cap="none">
                <a:solidFill>
                  <a:schemeClr val="dk1"/>
                </a:solidFill>
                <a:latin typeface="Calibri"/>
                <a:ea typeface="Calibri"/>
                <a:cs typeface="Calibri"/>
                <a:sym typeface="Calibri"/>
              </a:rPr>
              <a:t>X</a:t>
            </a:r>
            <a:r>
              <a:rPr lang="en-US" sz="1540" b="0" i="0" u="none" strike="noStrike" cap="none" baseline="-25000">
                <a:solidFill>
                  <a:schemeClr val="dk1"/>
                </a:solidFill>
                <a:latin typeface="Calibri"/>
                <a:ea typeface="Calibri"/>
                <a:cs typeface="Calibri"/>
                <a:sym typeface="Calibri"/>
              </a:rPr>
              <a:t>14</a:t>
            </a:r>
            <a:r>
              <a:rPr lang="en-US" sz="1540" b="0" i="0" u="none" strike="noStrike" cap="none">
                <a:solidFill>
                  <a:schemeClr val="dk1"/>
                </a:solidFill>
                <a:latin typeface="Calibri"/>
                <a:ea typeface="Calibri"/>
                <a:cs typeface="Calibri"/>
                <a:sym typeface="Calibri"/>
              </a:rPr>
              <a:t>: Foreign Direct Investment (% GDP)</a:t>
            </a:r>
          </a:p>
          <a:p>
            <a:pPr marL="228600" marR="0" lvl="0" indent="-228600" algn="l" rtl="0">
              <a:lnSpc>
                <a:spcPct val="70000"/>
              </a:lnSpc>
              <a:spcBef>
                <a:spcPts val="1000"/>
              </a:spcBef>
              <a:buClr>
                <a:schemeClr val="dk1"/>
              </a:buClr>
              <a:buSzPct val="102666"/>
              <a:buFont typeface="Arial"/>
              <a:buNone/>
            </a:pPr>
            <a:endParaRPr sz="154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628650" y="365125"/>
            <a:ext cx="7886699" cy="1325562"/>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Scoring the factors</a:t>
            </a:r>
          </a:p>
        </p:txBody>
      </p:sp>
      <p:sp>
        <p:nvSpPr>
          <p:cNvPr id="234" name="Shape 234"/>
          <p:cNvSpPr txBox="1">
            <a:spLocks noGrp="1"/>
          </p:cNvSpPr>
          <p:nvPr>
            <p:ph type="body" idx="1"/>
          </p:nvPr>
        </p:nvSpPr>
        <p:spPr>
          <a:xfrm>
            <a:off x="628650" y="1825625"/>
            <a:ext cx="78866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All factors received an individual score from 0 (worst) – 100 (best)</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Four approaches:</a:t>
            </a:r>
          </a:p>
          <a:p>
            <a:pPr marL="457200" marR="0" lvl="1" indent="0" algn="l" rtl="0">
              <a:lnSpc>
                <a:spcPct val="90000"/>
              </a:lnSpc>
              <a:spcBef>
                <a:spcPts val="500"/>
              </a:spcBef>
              <a:spcAft>
                <a:spcPts val="0"/>
              </a:spcAft>
              <a:buClr>
                <a:schemeClr val="dk1"/>
              </a:buClr>
              <a:buSzPct val="25000"/>
              <a:buFont typeface="Arial"/>
              <a:buNone/>
            </a:pPr>
            <a:r>
              <a:rPr lang="en-US" sz="2400" b="0" i="0" u="none" strike="noStrike" cap="none">
                <a:solidFill>
                  <a:schemeClr val="dk1"/>
                </a:solidFill>
                <a:latin typeface="Calibri"/>
                <a:ea typeface="Calibri"/>
                <a:cs typeface="Calibri"/>
                <a:sym typeface="Calibri"/>
              </a:rPr>
              <a:t>1. Global Performance</a:t>
            </a:r>
          </a:p>
          <a:p>
            <a:pPr marL="457200" marR="0" lvl="1" indent="0" algn="l" rtl="0">
              <a:lnSpc>
                <a:spcPct val="90000"/>
              </a:lnSpc>
              <a:spcBef>
                <a:spcPts val="500"/>
              </a:spcBef>
              <a:spcAft>
                <a:spcPts val="0"/>
              </a:spcAft>
              <a:buClr>
                <a:schemeClr val="dk1"/>
              </a:buClr>
              <a:buSzPct val="25000"/>
              <a:buFont typeface="Arial"/>
              <a:buNone/>
            </a:pPr>
            <a:r>
              <a:rPr lang="en-US" sz="2400" b="0" i="0" u="none" strike="noStrike" cap="none">
                <a:solidFill>
                  <a:schemeClr val="dk1"/>
                </a:solidFill>
                <a:latin typeface="Calibri"/>
                <a:ea typeface="Calibri"/>
                <a:cs typeface="Calibri"/>
                <a:sym typeface="Calibri"/>
              </a:rPr>
              <a:t>2. Sub-Saharan Performance</a:t>
            </a:r>
          </a:p>
          <a:p>
            <a:pPr marL="457200" marR="0" lvl="1" indent="0" algn="l" rtl="0">
              <a:lnSpc>
                <a:spcPct val="90000"/>
              </a:lnSpc>
              <a:spcBef>
                <a:spcPts val="500"/>
              </a:spcBef>
              <a:spcAft>
                <a:spcPts val="0"/>
              </a:spcAft>
              <a:buClr>
                <a:schemeClr val="dk1"/>
              </a:buClr>
              <a:buSzPct val="25000"/>
              <a:buFont typeface="Arial"/>
              <a:buNone/>
            </a:pPr>
            <a:r>
              <a:rPr lang="en-US" sz="2400" b="0" i="0" u="none" strike="noStrike" cap="none">
                <a:solidFill>
                  <a:schemeClr val="dk1"/>
                </a:solidFill>
                <a:latin typeface="Calibri"/>
                <a:ea typeface="Calibri"/>
                <a:cs typeface="Calibri"/>
                <a:sym typeface="Calibri"/>
              </a:rPr>
              <a:t>3. Values Directly to Scores</a:t>
            </a:r>
          </a:p>
          <a:p>
            <a:pPr marL="457200" marR="0" lvl="1" indent="0" algn="l" rtl="0">
              <a:lnSpc>
                <a:spcPct val="90000"/>
              </a:lnSpc>
              <a:spcBef>
                <a:spcPts val="500"/>
              </a:spcBef>
              <a:buClr>
                <a:schemeClr val="dk1"/>
              </a:buClr>
              <a:buSzPct val="25000"/>
              <a:buFont typeface="Arial"/>
              <a:buNone/>
            </a:pPr>
            <a:r>
              <a:rPr lang="en-US" sz="2400" b="0" i="0" u="none" strike="noStrike" cap="none">
                <a:solidFill>
                  <a:schemeClr val="dk1"/>
                </a:solidFill>
                <a:latin typeface="Calibri"/>
                <a:ea typeface="Calibri"/>
                <a:cs typeface="Calibri"/>
                <a:sym typeface="Calibri"/>
              </a:rPr>
              <a:t>4. Mix</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628650" y="365125"/>
            <a:ext cx="7886699" cy="1325562"/>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Factors and their respective scoring methods</a:t>
            </a:r>
          </a:p>
        </p:txBody>
      </p:sp>
      <p:pic>
        <p:nvPicPr>
          <p:cNvPr id="240" name="Shape 240"/>
          <p:cNvPicPr preferRelativeResize="0">
            <a:picLocks noGrp="1"/>
          </p:cNvPicPr>
          <p:nvPr>
            <p:ph type="body" idx="1"/>
          </p:nvPr>
        </p:nvPicPr>
        <p:blipFill rotWithShape="1">
          <a:blip r:embed="rId3">
            <a:alphaModFix/>
          </a:blip>
          <a:srcRect/>
          <a:stretch/>
        </p:blipFill>
        <p:spPr>
          <a:xfrm>
            <a:off x="551500" y="1924100"/>
            <a:ext cx="8174400" cy="4124400"/>
          </a:xfrm>
          <a:prstGeom prst="rect">
            <a:avLst/>
          </a:prstGeom>
          <a:noFill/>
          <a:ln w="9525" cap="flat" cmpd="sng">
            <a:solidFill>
              <a:schemeClr val="dk1">
                <a:alpha val="0"/>
              </a:schemeClr>
            </a:solidFill>
            <a:prstDash val="solid"/>
            <a:round/>
            <a:headEnd type="none" w="med" len="med"/>
            <a:tailEnd type="none" w="med" len="me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628650" y="365125"/>
            <a:ext cx="7886699" cy="1325562"/>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Weighing Model</a:t>
            </a:r>
          </a:p>
        </p:txBody>
      </p:sp>
      <p:sp>
        <p:nvSpPr>
          <p:cNvPr id="246" name="Shape 246"/>
          <p:cNvSpPr txBox="1">
            <a:spLocks noGrp="1"/>
          </p:cNvSpPr>
          <p:nvPr>
            <p:ph type="body" idx="1"/>
          </p:nvPr>
        </p:nvSpPr>
        <p:spPr>
          <a:xfrm>
            <a:off x="628650" y="1825625"/>
            <a:ext cx="78866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Weighing factors accordingly is very important when making an index but indexes are usually based on some sort of a weighted average.</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Our method is based on equal weights that are adjusted for highly correlating and therefore dominating factors</a:t>
            </a:r>
          </a:p>
          <a:p>
            <a:pPr marL="228600" marR="0" lvl="0" indent="-228600" algn="l" rtl="0">
              <a:lnSpc>
                <a:spcPct val="90000"/>
              </a:lnSpc>
              <a:spcBef>
                <a:spcPts val="1000"/>
              </a:spcBef>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Utilizes a correlation matrix</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628650" y="365125"/>
            <a:ext cx="7886699" cy="1325562"/>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Correlation Matrix</a:t>
            </a:r>
          </a:p>
        </p:txBody>
      </p:sp>
      <p:pic>
        <p:nvPicPr>
          <p:cNvPr id="252" name="Shape 252"/>
          <p:cNvPicPr preferRelativeResize="0">
            <a:picLocks noGrp="1"/>
          </p:cNvPicPr>
          <p:nvPr>
            <p:ph type="body" idx="1"/>
          </p:nvPr>
        </p:nvPicPr>
        <p:blipFill rotWithShape="1">
          <a:blip r:embed="rId3">
            <a:alphaModFix/>
          </a:blip>
          <a:srcRect/>
          <a:stretch/>
        </p:blipFill>
        <p:spPr>
          <a:xfrm>
            <a:off x="2389378" y="1820899"/>
            <a:ext cx="4365242" cy="4170326"/>
          </a:xfrm>
          <a:prstGeom prst="rect">
            <a:avLst/>
          </a:prstGeom>
          <a:noFill/>
          <a:ln w="9525" cap="flat" cmpd="sng">
            <a:solidFill>
              <a:srgbClr val="000000"/>
            </a:solidFill>
            <a:prstDash val="solid"/>
            <a:round/>
            <a:headEnd type="none" w="med" len="med"/>
            <a:tailEnd type="none" w="med" len="me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628650" y="365125"/>
            <a:ext cx="78866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Absolute Value Correlation Matrix</a:t>
            </a:r>
          </a:p>
        </p:txBody>
      </p:sp>
      <p:pic>
        <p:nvPicPr>
          <p:cNvPr id="258" name="Shape 258"/>
          <p:cNvPicPr preferRelativeResize="0">
            <a:picLocks noGrp="1"/>
          </p:cNvPicPr>
          <p:nvPr>
            <p:ph type="body" idx="1"/>
          </p:nvPr>
        </p:nvPicPr>
        <p:blipFill rotWithShape="1">
          <a:blip r:embed="rId3">
            <a:alphaModFix/>
          </a:blip>
          <a:srcRect/>
          <a:stretch/>
        </p:blipFill>
        <p:spPr>
          <a:xfrm>
            <a:off x="2378868" y="1690688"/>
            <a:ext cx="4386262" cy="4529025"/>
          </a:xfrm>
          <a:prstGeom prst="rect">
            <a:avLst/>
          </a:prstGeom>
          <a:noFill/>
          <a:ln w="9525" cap="flat" cmpd="sng">
            <a:solidFill>
              <a:srgbClr val="000000"/>
            </a:solidFill>
            <a:prstDash val="solid"/>
            <a:round/>
            <a:headEnd type="none" w="med" len="med"/>
            <a:tailEnd type="none" w="med" len="me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28650" y="365125"/>
            <a:ext cx="78866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3200" b="0" i="0" u="none" strike="noStrike" cap="none">
                <a:solidFill>
                  <a:schemeClr val="dk1"/>
                </a:solidFill>
                <a:latin typeface="Calibri"/>
                <a:ea typeface="Calibri"/>
                <a:cs typeface="Calibri"/>
                <a:sym typeface="Calibri"/>
              </a:rPr>
              <a:t>Reverse Value Matrix (Pairwise Weight Comparison Matrix)</a:t>
            </a:r>
          </a:p>
        </p:txBody>
      </p:sp>
      <p:pic>
        <p:nvPicPr>
          <p:cNvPr id="264" name="Shape 264"/>
          <p:cNvPicPr preferRelativeResize="0">
            <a:picLocks noGrp="1"/>
          </p:cNvPicPr>
          <p:nvPr>
            <p:ph type="body" idx="1"/>
          </p:nvPr>
        </p:nvPicPr>
        <p:blipFill rotWithShape="1">
          <a:blip r:embed="rId3">
            <a:alphaModFix/>
          </a:blip>
          <a:srcRect/>
          <a:stretch/>
        </p:blipFill>
        <p:spPr>
          <a:xfrm>
            <a:off x="2537679" y="1690688"/>
            <a:ext cx="4068640" cy="4257004"/>
          </a:xfrm>
          <a:prstGeom prst="rect">
            <a:avLst/>
          </a:prstGeom>
          <a:noFill/>
          <a:ln w="9525" cap="flat" cmpd="sng">
            <a:solidFill>
              <a:srgbClr val="000000"/>
            </a:solidFill>
            <a:prstDash val="solid"/>
            <a:round/>
            <a:headEnd type="none" w="med" len="med"/>
            <a:tailEnd type="none" w="med" len="me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28650" y="365125"/>
            <a:ext cx="78866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Normalized Matrix</a:t>
            </a:r>
          </a:p>
        </p:txBody>
      </p:sp>
      <p:pic>
        <p:nvPicPr>
          <p:cNvPr id="270" name="Shape 270"/>
          <p:cNvPicPr preferRelativeResize="0">
            <a:picLocks noGrp="1"/>
          </p:cNvPicPr>
          <p:nvPr>
            <p:ph type="body" idx="1"/>
          </p:nvPr>
        </p:nvPicPr>
        <p:blipFill rotWithShape="1">
          <a:blip r:embed="rId3">
            <a:alphaModFix/>
          </a:blip>
          <a:srcRect/>
          <a:stretch/>
        </p:blipFill>
        <p:spPr>
          <a:xfrm>
            <a:off x="2324432" y="1690688"/>
            <a:ext cx="4495133" cy="4343399"/>
          </a:xfrm>
          <a:prstGeom prst="rect">
            <a:avLst/>
          </a:prstGeom>
          <a:noFill/>
          <a:ln w="9525" cap="flat" cmpd="sng">
            <a:solidFill>
              <a:srgbClr val="000000"/>
            </a:solidFill>
            <a:prstDash val="solid"/>
            <a:round/>
            <a:headEnd type="none" w="med" len="med"/>
            <a:tailEnd type="none" w="med" len="me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28650" y="365125"/>
            <a:ext cx="78866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Weights</a:t>
            </a:r>
          </a:p>
        </p:txBody>
      </p:sp>
      <p:pic>
        <p:nvPicPr>
          <p:cNvPr id="276" name="Shape 276"/>
          <p:cNvPicPr preferRelativeResize="0">
            <a:picLocks noGrp="1"/>
          </p:cNvPicPr>
          <p:nvPr>
            <p:ph type="body" idx="1"/>
          </p:nvPr>
        </p:nvPicPr>
        <p:blipFill rotWithShape="1">
          <a:blip r:embed="rId3">
            <a:alphaModFix/>
          </a:blip>
          <a:srcRect/>
          <a:stretch/>
        </p:blipFill>
        <p:spPr>
          <a:xfrm>
            <a:off x="1573008" y="1690711"/>
            <a:ext cx="6421800" cy="1847100"/>
          </a:xfrm>
          <a:prstGeom prst="rect">
            <a:avLst/>
          </a:prstGeom>
          <a:noFill/>
          <a:ln w="9525" cap="flat" cmpd="sng">
            <a:solidFill>
              <a:srgbClr val="000000"/>
            </a:solidFill>
            <a:prstDash val="solid"/>
            <a:round/>
            <a:headEnd type="none" w="med" len="med"/>
            <a:tailEnd type="none" w="med" len="med"/>
          </a:ln>
        </p:spPr>
      </p:pic>
      <p:sp>
        <p:nvSpPr>
          <p:cNvPr id="277" name="Shape 277"/>
          <p:cNvSpPr txBox="1"/>
          <p:nvPr/>
        </p:nvSpPr>
        <p:spPr>
          <a:xfrm>
            <a:off x="720475" y="3537800"/>
            <a:ext cx="51369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US" sz="2400">
                <a:solidFill>
                  <a:schemeClr val="dk1"/>
                </a:solidFill>
                <a:latin typeface="Calibri"/>
                <a:ea typeface="Calibri"/>
                <a:cs typeface="Calibri"/>
                <a:sym typeface="Calibri"/>
              </a:rPr>
              <a:t>Highest weights</a:t>
            </a:r>
          </a:p>
          <a:p>
            <a:pPr lvl="0" rtl="0">
              <a:lnSpc>
                <a:spcPct val="115000"/>
              </a:lnSpc>
              <a:spcBef>
                <a:spcPts val="0"/>
              </a:spcBef>
              <a:buNone/>
            </a:pPr>
            <a:r>
              <a:rPr lang="en-US" sz="1800">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X8: Agriculture, Value Added (% of GDP)</a:t>
            </a:r>
          </a:p>
          <a:p>
            <a:pPr lvl="0" rtl="0">
              <a:lnSpc>
                <a:spcPct val="115000"/>
              </a:lnSpc>
              <a:spcBef>
                <a:spcPts val="0"/>
              </a:spcBef>
              <a:buNone/>
            </a:pPr>
            <a:r>
              <a:rPr lang="en-US" sz="2000">
                <a:solidFill>
                  <a:schemeClr val="dk1"/>
                </a:solidFill>
                <a:latin typeface="Calibri"/>
                <a:ea typeface="Calibri"/>
                <a:cs typeface="Calibri"/>
                <a:sym typeface="Calibri"/>
              </a:rPr>
              <a:t>  X14: Foreign Direct Investment (% of GDP)</a:t>
            </a:r>
          </a:p>
          <a:p>
            <a:pPr lvl="0" rtl="0">
              <a:lnSpc>
                <a:spcPct val="115000"/>
              </a:lnSpc>
              <a:spcBef>
                <a:spcPts val="0"/>
              </a:spcBef>
              <a:buNone/>
            </a:pPr>
            <a:r>
              <a:rPr lang="en-US" sz="2000">
                <a:solidFill>
                  <a:schemeClr val="dk1"/>
                </a:solidFill>
                <a:latin typeface="Calibri"/>
                <a:ea typeface="Calibri"/>
                <a:cs typeface="Calibri"/>
                <a:sym typeface="Calibri"/>
              </a:rPr>
              <a:t>  X12: CPI (Consumer Price Index)</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Shape 166"/>
          <p:cNvPicPr preferRelativeResize="0"/>
          <p:nvPr/>
        </p:nvPicPr>
        <p:blipFill>
          <a:blip r:embed="rId3">
            <a:alphaModFix amt="40000"/>
          </a:blip>
          <a:stretch>
            <a:fillRect/>
          </a:stretch>
        </p:blipFill>
        <p:spPr>
          <a:xfrm>
            <a:off x="0" y="1417650"/>
            <a:ext cx="9144000" cy="4526100"/>
          </a:xfrm>
          <a:prstGeom prst="rect">
            <a:avLst/>
          </a:prstGeom>
          <a:noFill/>
          <a:ln>
            <a:noFill/>
          </a:ln>
        </p:spPr>
      </p:pic>
      <p:sp>
        <p:nvSpPr>
          <p:cNvPr id="167" name="Shape 167"/>
          <p:cNvSpPr txBox="1">
            <a:spLocks noGrp="1"/>
          </p:cNvSpPr>
          <p:nvPr>
            <p:ph type="body" idx="1"/>
          </p:nvPr>
        </p:nvSpPr>
        <p:spPr>
          <a:xfrm>
            <a:off x="457200" y="1623775"/>
            <a:ext cx="8229600" cy="4526100"/>
          </a:xfrm>
          <a:prstGeom prst="rect">
            <a:avLst/>
          </a:prstGeom>
          <a:noFill/>
          <a:ln>
            <a:noFill/>
          </a:ln>
        </p:spPr>
        <p:txBody>
          <a:bodyPr lIns="91425" tIns="45700" rIns="91425" bIns="45700" anchor="t" anchorCtr="0">
            <a:noAutofit/>
          </a:bodyPr>
          <a:lstStyle/>
          <a:p>
            <a:pPr marL="0" marR="0" lvl="0" indent="-203200" algn="l" rtl="0">
              <a:spcBef>
                <a:spcPts val="0"/>
              </a:spcBef>
              <a:buClr>
                <a:schemeClr val="dk1"/>
              </a:buClr>
              <a:buSzPct val="106666"/>
              <a:buFont typeface="Arial"/>
              <a:buNone/>
            </a:pPr>
            <a:endParaRPr sz="3000"/>
          </a:p>
          <a:p>
            <a:pPr marL="342900" marR="0" lvl="0" indent="-342900" algn="l" rtl="0">
              <a:spcBef>
                <a:spcPts val="0"/>
              </a:spcBef>
              <a:buClr>
                <a:schemeClr val="dk1"/>
              </a:buClr>
              <a:buSzPct val="106666"/>
              <a:buFont typeface="Arial"/>
              <a:buNone/>
            </a:pPr>
            <a:endParaRPr sz="3000"/>
          </a:p>
          <a:p>
            <a:pPr marL="342900" marR="0" lvl="0" indent="-342900" algn="l" rtl="0">
              <a:spcBef>
                <a:spcPts val="0"/>
              </a:spcBef>
              <a:buClr>
                <a:schemeClr val="dk1"/>
              </a:buClr>
              <a:buSzPct val="106666"/>
              <a:buFont typeface="Arial"/>
              <a:buNone/>
            </a:pPr>
            <a:r>
              <a:rPr lang="en-US" sz="3000" b="1" i="1">
                <a:solidFill>
                  <a:srgbClr val="000000"/>
                </a:solidFill>
              </a:rPr>
              <a:t>“When all people, at all times, have physical and ecological access to sufficient, safe and nutritious food to meet their dietary needs and food preferences for an active and healthy life”</a:t>
            </a:r>
          </a:p>
          <a:p>
            <a:pPr marL="0" marR="0" lvl="0" indent="-203200" algn="just" rtl="0">
              <a:spcBef>
                <a:spcPts val="0"/>
              </a:spcBef>
              <a:buClr>
                <a:schemeClr val="dk1"/>
              </a:buClr>
              <a:buSzPct val="177777"/>
              <a:buFont typeface="Arial"/>
              <a:buNone/>
            </a:pPr>
            <a:endParaRPr sz="1800" b="1" i="1">
              <a:solidFill>
                <a:srgbClr val="000000"/>
              </a:solidFill>
            </a:endParaRPr>
          </a:p>
        </p:txBody>
      </p:sp>
      <p:sp>
        <p:nvSpPr>
          <p:cNvPr id="168" name="Shape 168"/>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342900" lvl="0" indent="-342900" rtl="0">
              <a:spcBef>
                <a:spcPts val="0"/>
              </a:spcBef>
              <a:buClr>
                <a:schemeClr val="dk1"/>
              </a:buClr>
              <a:buSzPct val="100000"/>
              <a:buFont typeface="Arial"/>
              <a:buNone/>
            </a:pPr>
            <a:r>
              <a:rPr lang="en-US" sz="3200"/>
              <a:t>What is Food Security?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28650" y="153000"/>
            <a:ext cx="7886700" cy="1325700"/>
          </a:xfrm>
          <a:prstGeom prst="rect">
            <a:avLst/>
          </a:prstGeom>
        </p:spPr>
        <p:txBody>
          <a:bodyPr lIns="91425" tIns="91425" rIns="91425" bIns="91425" anchor="ctr" anchorCtr="0">
            <a:noAutofit/>
          </a:bodyPr>
          <a:lstStyle/>
          <a:p>
            <a:pPr lvl="0">
              <a:spcBef>
                <a:spcPts val="0"/>
              </a:spcBef>
              <a:buNone/>
            </a:pPr>
            <a:r>
              <a:rPr lang="en-US"/>
              <a:t>FOOD SECURITY INDEX</a:t>
            </a:r>
          </a:p>
        </p:txBody>
      </p:sp>
      <p:sp>
        <p:nvSpPr>
          <p:cNvPr id="283" name="Shape 283"/>
          <p:cNvSpPr txBox="1">
            <a:spLocks noGrp="1"/>
          </p:cNvSpPr>
          <p:nvPr>
            <p:ph type="body" idx="1"/>
          </p:nvPr>
        </p:nvSpPr>
        <p:spPr>
          <a:xfrm>
            <a:off x="628650" y="1825625"/>
            <a:ext cx="7886700" cy="4351200"/>
          </a:xfrm>
          <a:prstGeom prst="rect">
            <a:avLst/>
          </a:prstGeom>
        </p:spPr>
        <p:txBody>
          <a:bodyPr lIns="91425" tIns="91425" rIns="91425" bIns="91425" anchor="t" anchorCtr="0">
            <a:noAutofit/>
          </a:bodyPr>
          <a:lstStyle/>
          <a:p>
            <a:pPr lvl="0">
              <a:spcBef>
                <a:spcPts val="0"/>
              </a:spcBef>
              <a:buNone/>
            </a:pPr>
            <a:endParaRPr/>
          </a:p>
        </p:txBody>
      </p:sp>
      <p:pic>
        <p:nvPicPr>
          <p:cNvPr id="284" name="Shape 284"/>
          <p:cNvPicPr preferRelativeResize="0"/>
          <p:nvPr/>
        </p:nvPicPr>
        <p:blipFill>
          <a:blip r:embed="rId3">
            <a:alphaModFix/>
          </a:blip>
          <a:stretch>
            <a:fillRect/>
          </a:stretch>
        </p:blipFill>
        <p:spPr>
          <a:xfrm>
            <a:off x="363950" y="1193725"/>
            <a:ext cx="8558901" cy="5515849"/>
          </a:xfrm>
          <a:prstGeom prst="rect">
            <a:avLst/>
          </a:prstGeom>
          <a:noFill/>
          <a:ln w="9525" cap="flat" cmpd="sng">
            <a:solidFill>
              <a:srgbClr val="000000"/>
            </a:solidFill>
            <a:prstDash val="solid"/>
            <a:round/>
            <a:headEnd type="none" w="med" len="med"/>
            <a:tailEnd type="none" w="med" len="me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342900" lvl="0" indent="-209550" rtl="0">
              <a:spcBef>
                <a:spcPts val="640"/>
              </a:spcBef>
              <a:buClr>
                <a:schemeClr val="dk1"/>
              </a:buClr>
              <a:buSzPct val="34375"/>
              <a:buFont typeface="Arial"/>
              <a:buNone/>
            </a:pPr>
            <a:r>
              <a:rPr lang="en-US" sz="3200"/>
              <a:t>Determining the missing values</a:t>
            </a:r>
          </a:p>
        </p:txBody>
      </p:sp>
      <p:sp>
        <p:nvSpPr>
          <p:cNvPr id="290" name="Shape 290"/>
          <p:cNvSpPr txBox="1">
            <a:spLocks noGrp="1"/>
          </p:cNvSpPr>
          <p:nvPr>
            <p:ph type="body" idx="1"/>
          </p:nvPr>
        </p:nvSpPr>
        <p:spPr>
          <a:xfrm>
            <a:off x="233775" y="1193025"/>
            <a:ext cx="8719800" cy="4928700"/>
          </a:xfrm>
          <a:prstGeom prst="rect">
            <a:avLst/>
          </a:prstGeom>
          <a:noFill/>
          <a:ln>
            <a:noFill/>
          </a:ln>
        </p:spPr>
        <p:txBody>
          <a:bodyPr lIns="91425" tIns="45700" rIns="91425" bIns="45700" anchor="t" anchorCtr="0">
            <a:noAutofit/>
          </a:bodyPr>
          <a:lstStyle/>
          <a:p>
            <a:pPr marL="0" marR="0" lvl="0" indent="0" algn="l" rtl="0">
              <a:spcBef>
                <a:spcPts val="0"/>
              </a:spcBef>
              <a:buNone/>
            </a:pPr>
            <a:endParaRPr/>
          </a:p>
          <a:p>
            <a:pPr marL="0" marR="0" lvl="0" indent="0" algn="l" rtl="0">
              <a:spcBef>
                <a:spcPts val="0"/>
              </a:spcBef>
              <a:buNone/>
            </a:pPr>
            <a:r>
              <a:rPr lang="en-US" sz="2400"/>
              <a:t>Linear regression and ARIMA forecasting</a:t>
            </a:r>
          </a:p>
          <a:p>
            <a:pPr marL="0" marR="0" lvl="0" indent="0" algn="l" rtl="0">
              <a:spcBef>
                <a:spcPts val="0"/>
              </a:spcBef>
              <a:buNone/>
            </a:pPr>
            <a:r>
              <a:rPr lang="en-US"/>
              <a:t> </a:t>
            </a:r>
          </a:p>
        </p:txBody>
      </p:sp>
      <p:pic>
        <p:nvPicPr>
          <p:cNvPr id="291" name="Shape 291"/>
          <p:cNvPicPr preferRelativeResize="0"/>
          <p:nvPr/>
        </p:nvPicPr>
        <p:blipFill>
          <a:blip r:embed="rId3">
            <a:alphaModFix/>
          </a:blip>
          <a:stretch>
            <a:fillRect/>
          </a:stretch>
        </p:blipFill>
        <p:spPr>
          <a:xfrm>
            <a:off x="4531575" y="2410062"/>
            <a:ext cx="4612425" cy="3781425"/>
          </a:xfrm>
          <a:prstGeom prst="rect">
            <a:avLst/>
          </a:prstGeom>
          <a:noFill/>
          <a:ln>
            <a:noFill/>
          </a:ln>
        </p:spPr>
      </p:pic>
      <p:pic>
        <p:nvPicPr>
          <p:cNvPr id="292" name="Shape 292"/>
          <p:cNvPicPr preferRelativeResize="0"/>
          <p:nvPr/>
        </p:nvPicPr>
        <p:blipFill>
          <a:blip r:embed="rId4">
            <a:alphaModFix/>
          </a:blip>
          <a:stretch>
            <a:fillRect/>
          </a:stretch>
        </p:blipFill>
        <p:spPr>
          <a:xfrm>
            <a:off x="82725" y="2569075"/>
            <a:ext cx="4368775" cy="31693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Results</a:t>
            </a:r>
          </a:p>
        </p:txBody>
      </p:sp>
      <p:sp>
        <p:nvSpPr>
          <p:cNvPr id="298" name="Shape 298"/>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r>
              <a:rPr lang="en-US" sz="3200" b="0" i="0" u="none" strike="noStrike" cap="none">
                <a:solidFill>
                  <a:schemeClr val="dk1"/>
                </a:solidFill>
                <a:latin typeface="Calibri"/>
                <a:ea typeface="Calibri"/>
                <a:cs typeface="Calibri"/>
                <a:sym typeface="Calibri"/>
              </a:rPr>
              <a:t>Deliverable 1</a:t>
            </a:r>
            <a:r>
              <a:rPr lang="en-US"/>
              <a:t> </a:t>
            </a:r>
          </a:p>
          <a:p>
            <a:pPr marL="0" marR="0" lvl="0" indent="0" algn="l" rtl="0">
              <a:spcBef>
                <a:spcPts val="0"/>
              </a:spcBef>
              <a:buClr>
                <a:schemeClr val="dk1"/>
              </a:buClr>
              <a:buSzPct val="25000"/>
              <a:buFont typeface="Arial"/>
              <a:buNone/>
            </a:pPr>
            <a:r>
              <a:rPr lang="en-US"/>
              <a:t>Factors majorly impacting food security.</a:t>
            </a:r>
            <a:r>
              <a:rPr lang="en-US" sz="1100">
                <a:latin typeface="Arial"/>
                <a:ea typeface="Arial"/>
                <a:cs typeface="Arial"/>
                <a:sym typeface="Arial"/>
              </a:rPr>
              <a:t>.</a:t>
            </a:r>
          </a:p>
          <a:p>
            <a:pPr marL="457200" lvl="0" indent="-228600" rtl="0">
              <a:spcBef>
                <a:spcPts val="0"/>
              </a:spcBef>
            </a:pPr>
            <a:r>
              <a:rPr lang="en-US"/>
              <a:t>Agriculture Value Added </a:t>
            </a:r>
          </a:p>
          <a:p>
            <a:pPr marL="457200" lvl="0" indent="-228600" rtl="0">
              <a:spcBef>
                <a:spcPts val="0"/>
              </a:spcBef>
            </a:pPr>
            <a:r>
              <a:rPr lang="en-US"/>
              <a:t>Consumer Price Index</a:t>
            </a:r>
          </a:p>
          <a:p>
            <a:pPr marL="457200" lvl="0" indent="-228600" rtl="0">
              <a:spcBef>
                <a:spcPts val="0"/>
              </a:spcBef>
            </a:pPr>
            <a:r>
              <a:rPr lang="en-US"/>
              <a:t>Corruption Index </a:t>
            </a:r>
          </a:p>
          <a:p>
            <a:pPr marL="457200" lvl="0" indent="-228600" rtl="0">
              <a:spcBef>
                <a:spcPts val="0"/>
              </a:spcBef>
            </a:pPr>
            <a:r>
              <a:rPr lang="en-US"/>
              <a:t>Foreign Direct Investment</a:t>
            </a:r>
          </a:p>
          <a:p>
            <a:pPr marL="0" marR="0" lvl="0" indent="0" algn="l" rtl="0">
              <a:spcBef>
                <a:spcPts val="0"/>
              </a:spcBef>
              <a:buClr>
                <a:schemeClr val="dk1"/>
              </a:buClr>
              <a:buSzPct val="25000"/>
              <a:buFont typeface="Arial"/>
              <a:buNone/>
            </a:pPr>
            <a:endParaRPr sz="3000">
              <a:latin typeface="Arial"/>
              <a:ea typeface="Arial"/>
              <a:cs typeface="Arial"/>
              <a:sym typeface="Arial"/>
            </a:endParaRPr>
          </a:p>
          <a:p>
            <a:pPr marL="0" marR="0" lvl="0" indent="0" algn="l" rtl="0">
              <a:spcBef>
                <a:spcPts val="0"/>
              </a:spcBef>
              <a:buClr>
                <a:schemeClr val="dk1"/>
              </a:buClr>
              <a:buSzPct val="25000"/>
              <a:buFont typeface="Arial"/>
              <a:buNone/>
            </a:pPr>
            <a:endParaRPr sz="3000">
              <a:latin typeface="Arial"/>
              <a:ea typeface="Arial"/>
              <a:cs typeface="Arial"/>
              <a:sym typeface="Arial"/>
            </a:endParaRPr>
          </a:p>
          <a:p>
            <a:pPr marL="0" marR="0" lvl="0" indent="0" algn="l" rtl="0">
              <a:spcBef>
                <a:spcPts val="0"/>
              </a:spcBef>
              <a:buClr>
                <a:schemeClr val="dk1"/>
              </a:buClr>
              <a:buSzPct val="25000"/>
              <a:buFont typeface="Arial"/>
              <a:buNone/>
            </a:pPr>
            <a:endParaRPr sz="1100">
              <a:latin typeface="Arial"/>
              <a:ea typeface="Arial"/>
              <a:cs typeface="Arial"/>
              <a:sym typeface="Arial"/>
            </a:endParaRPr>
          </a:p>
          <a:p>
            <a:pPr marL="0" marR="0" lvl="0" indent="0" algn="l" rtl="0">
              <a:spcBef>
                <a:spcPts val="0"/>
              </a:spcBef>
              <a:buClr>
                <a:schemeClr val="dk1"/>
              </a:buClr>
              <a:buSzPct val="25000"/>
              <a:buFont typeface="Arial"/>
              <a:buNone/>
            </a:pPr>
            <a:endParaRPr sz="11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190500" y="0"/>
            <a:ext cx="8763000" cy="1143000"/>
          </a:xfrm>
          <a:prstGeom prst="rect">
            <a:avLst/>
          </a:prstGeom>
        </p:spPr>
        <p:txBody>
          <a:bodyPr lIns="91425" tIns="91425" rIns="91425" bIns="91425" anchor="ctr" anchorCtr="0">
            <a:noAutofit/>
          </a:bodyPr>
          <a:lstStyle/>
          <a:p>
            <a:pPr lvl="0">
              <a:spcBef>
                <a:spcPts val="0"/>
              </a:spcBef>
              <a:buNone/>
            </a:pPr>
            <a:r>
              <a:rPr lang="en-US" sz="2400"/>
              <a:t>Trends of top 4 factors contributing to Food Security Index</a:t>
            </a:r>
          </a:p>
        </p:txBody>
      </p:sp>
      <p:sp>
        <p:nvSpPr>
          <p:cNvPr id="304" name="Shape 304"/>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a:spcBef>
                <a:spcPts val="0"/>
              </a:spcBef>
              <a:buNone/>
            </a:pPr>
            <a:endParaRPr/>
          </a:p>
        </p:txBody>
      </p:sp>
      <p:pic>
        <p:nvPicPr>
          <p:cNvPr id="305" name="Shape 305" descr="Dashboard 2 (1).png"/>
          <p:cNvPicPr preferRelativeResize="0"/>
          <p:nvPr/>
        </p:nvPicPr>
        <p:blipFill>
          <a:blip r:embed="rId3">
            <a:alphaModFix/>
          </a:blip>
          <a:stretch>
            <a:fillRect/>
          </a:stretch>
        </p:blipFill>
        <p:spPr>
          <a:xfrm>
            <a:off x="457200" y="1007249"/>
            <a:ext cx="8229600" cy="5541100"/>
          </a:xfrm>
          <a:prstGeom prst="rect">
            <a:avLst/>
          </a:prstGeom>
          <a:noFill/>
          <a:ln w="9525" cap="flat" cmpd="sng">
            <a:solidFill>
              <a:srgbClr val="000000"/>
            </a:solidFill>
            <a:prstDash val="solid"/>
            <a:round/>
            <a:headEnd type="none" w="med" len="med"/>
            <a:tailEnd type="none" w="med" len="me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2" name="Shape 312" descr="factors.png"/>
          <p:cNvPicPr preferRelativeResize="0"/>
          <p:nvPr/>
        </p:nvPicPr>
        <p:blipFill>
          <a:blip r:embed="rId3">
            <a:alphaModFix/>
          </a:blip>
          <a:stretch>
            <a:fillRect/>
          </a:stretch>
        </p:blipFill>
        <p:spPr>
          <a:xfrm>
            <a:off x="1240901" y="109575"/>
            <a:ext cx="6662200" cy="6459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sz="2800"/>
              <a:t>Deliverable 2: Food Security Index from 2000 to 2016</a:t>
            </a:r>
          </a:p>
        </p:txBody>
      </p:sp>
      <p:sp>
        <p:nvSpPr>
          <p:cNvPr id="318" name="Shape 318"/>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a:spcBef>
                <a:spcPts val="0"/>
              </a:spcBef>
              <a:buNone/>
            </a:pPr>
            <a:endParaRPr/>
          </a:p>
        </p:txBody>
      </p:sp>
      <p:pic>
        <p:nvPicPr>
          <p:cNvPr id="319" name="Shape 319"/>
          <p:cNvPicPr preferRelativeResize="0"/>
          <p:nvPr/>
        </p:nvPicPr>
        <p:blipFill>
          <a:blip r:embed="rId3">
            <a:alphaModFix/>
          </a:blip>
          <a:stretch>
            <a:fillRect/>
          </a:stretch>
        </p:blipFill>
        <p:spPr>
          <a:xfrm>
            <a:off x="222400" y="1417650"/>
            <a:ext cx="8609473" cy="5177500"/>
          </a:xfrm>
          <a:prstGeom prst="rect">
            <a:avLst/>
          </a:prstGeom>
          <a:noFill/>
          <a:ln w="9525" cap="flat" cmpd="sng">
            <a:solidFill>
              <a:srgbClr val="000000"/>
            </a:solidFill>
            <a:prstDash val="solid"/>
            <a:round/>
            <a:headEnd type="none" w="med" len="med"/>
            <a:tailEnd type="none" w="med" len="me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a:t>‘Good to have’ Deliverable</a:t>
            </a:r>
          </a:p>
        </p:txBody>
      </p:sp>
      <p:sp>
        <p:nvSpPr>
          <p:cNvPr id="325" name="Shape 325"/>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a:t>Suggestions for sub-saharan countries.</a:t>
            </a:r>
          </a:p>
          <a:p>
            <a:pPr marL="0" marR="0" lvl="0" indent="0" algn="ctr" rtl="0">
              <a:spcBef>
                <a:spcPts val="0"/>
              </a:spcBef>
              <a:buNone/>
            </a:pPr>
            <a:endParaRPr sz="2400"/>
          </a:p>
          <a:p>
            <a:pPr marL="457200" marR="0" lvl="0" indent="-381000" rtl="0">
              <a:spcBef>
                <a:spcPts val="0"/>
              </a:spcBef>
              <a:buSzPct val="100000"/>
              <a:buAutoNum type="arabicPeriod"/>
            </a:pPr>
            <a:r>
              <a:rPr lang="en-US" sz="2400">
                <a:latin typeface="Times New Roman"/>
                <a:ea typeface="Times New Roman"/>
                <a:cs typeface="Times New Roman"/>
                <a:sym typeface="Times New Roman"/>
              </a:rPr>
              <a:t>Reduction in corruption can increase food security: Malawi</a:t>
            </a:r>
          </a:p>
          <a:p>
            <a:pPr marL="457200" marR="0" lvl="0" indent="-381000" rtl="0">
              <a:spcBef>
                <a:spcPts val="0"/>
              </a:spcBef>
              <a:buSzPct val="100000"/>
              <a:buAutoNum type="arabicPeriod"/>
            </a:pPr>
            <a:r>
              <a:rPr lang="en-US" sz="2400">
                <a:latin typeface="Times New Roman"/>
                <a:ea typeface="Times New Roman"/>
                <a:cs typeface="Times New Roman"/>
                <a:sym typeface="Times New Roman"/>
              </a:rPr>
              <a:t>Increase in Agricultural infrastructure boosts food security</a:t>
            </a:r>
          </a:p>
          <a:p>
            <a:pPr marL="457200" marR="0" lvl="0" indent="-381000" rtl="0">
              <a:spcBef>
                <a:spcPts val="0"/>
              </a:spcBef>
              <a:buSzPct val="100000"/>
              <a:buAutoNum type="arabicPeriod"/>
            </a:pPr>
            <a:r>
              <a:rPr lang="en-US" sz="2400">
                <a:latin typeface="Times New Roman"/>
                <a:ea typeface="Times New Roman"/>
                <a:cs typeface="Times New Roman"/>
                <a:sym typeface="Times New Roman"/>
              </a:rPr>
              <a:t>Dealing with Total household income </a:t>
            </a:r>
          </a:p>
          <a:p>
            <a:pPr marL="0" marR="0" lvl="0" indent="0" algn="ctr" rtl="0">
              <a:spcBef>
                <a:spcPts val="0"/>
              </a:spcBef>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457200" y="129625"/>
            <a:ext cx="8229600" cy="1084200"/>
          </a:xfrm>
          <a:prstGeom prst="rect">
            <a:avLst/>
          </a:prstGeom>
        </p:spPr>
        <p:txBody>
          <a:bodyPr lIns="91425" tIns="91425" rIns="91425" bIns="91425" anchor="ctr" anchorCtr="0">
            <a:noAutofit/>
          </a:bodyPr>
          <a:lstStyle/>
          <a:p>
            <a:pPr lvl="0" rtl="0">
              <a:spcBef>
                <a:spcPts val="0"/>
              </a:spcBef>
              <a:buNone/>
            </a:pPr>
            <a:r>
              <a:rPr lang="en-US"/>
              <a:t>Food Export/Import </a:t>
            </a:r>
          </a:p>
        </p:txBody>
      </p:sp>
      <p:sp>
        <p:nvSpPr>
          <p:cNvPr id="331" name="Shape 331"/>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a:spcBef>
                <a:spcPts val="0"/>
              </a:spcBef>
              <a:buNone/>
            </a:pPr>
            <a:endParaRPr/>
          </a:p>
        </p:txBody>
      </p:sp>
      <p:pic>
        <p:nvPicPr>
          <p:cNvPr id="332" name="Shape 332"/>
          <p:cNvPicPr preferRelativeResize="0"/>
          <p:nvPr/>
        </p:nvPicPr>
        <p:blipFill>
          <a:blip r:embed="rId3">
            <a:alphaModFix/>
          </a:blip>
          <a:stretch>
            <a:fillRect/>
          </a:stretch>
        </p:blipFill>
        <p:spPr>
          <a:xfrm>
            <a:off x="0" y="1078950"/>
            <a:ext cx="9144001" cy="5568574"/>
          </a:xfrm>
          <a:prstGeom prst="rect">
            <a:avLst/>
          </a:prstGeom>
          <a:noFill/>
          <a:ln w="9525" cap="flat" cmpd="sng">
            <a:solidFill>
              <a:srgbClr val="000000"/>
            </a:solidFill>
            <a:prstDash val="solid"/>
            <a:round/>
            <a:headEnd type="none" w="med" len="med"/>
            <a:tailEnd type="none" w="med" len="me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body" idx="1"/>
          </p:nvPr>
        </p:nvSpPr>
        <p:spPr>
          <a:xfrm>
            <a:off x="412050" y="1578725"/>
            <a:ext cx="8319900" cy="4197300"/>
          </a:xfrm>
          <a:prstGeom prst="rect">
            <a:avLst/>
          </a:prstGeom>
          <a:noFill/>
          <a:ln>
            <a:noFill/>
          </a:ln>
        </p:spPr>
        <p:txBody>
          <a:bodyPr lIns="91425" tIns="45700" rIns="91425" bIns="45700" anchor="t" anchorCtr="0">
            <a:noAutofit/>
          </a:bodyPr>
          <a:lstStyle/>
          <a:p>
            <a:pPr marL="457200" marR="0" lvl="0" indent="-228600" algn="l" rtl="0">
              <a:spcBef>
                <a:spcPts val="0"/>
              </a:spcBef>
            </a:pPr>
            <a:r>
              <a:rPr lang="en-US"/>
              <a:t>Regulations on corruption to encourage Foreign Direct Investment</a:t>
            </a:r>
          </a:p>
          <a:p>
            <a:pPr marL="457200" marR="0" lvl="0" indent="-228600" algn="l" rtl="0">
              <a:spcBef>
                <a:spcPts val="0"/>
              </a:spcBef>
            </a:pPr>
            <a:r>
              <a:rPr lang="en-US"/>
              <a:t>Don’t make trade agreements in blind faith</a:t>
            </a:r>
          </a:p>
          <a:p>
            <a:pPr marL="457200" marR="0" lvl="0" indent="-228600" algn="l" rtl="0">
              <a:spcBef>
                <a:spcPts val="0"/>
              </a:spcBef>
            </a:pPr>
            <a:r>
              <a:rPr lang="en-US"/>
              <a:t>As agriculture is one of the biggest contributors to GDP, FDI investment on Agricultural R&amp;D  is encouraged</a:t>
            </a:r>
          </a:p>
        </p:txBody>
      </p:sp>
      <p:sp>
        <p:nvSpPr>
          <p:cNvPr id="338" name="Shape 338"/>
          <p:cNvSpPr txBox="1">
            <a:spLocks noGrp="1"/>
          </p:cNvSpPr>
          <p:nvPr>
            <p:ph type="title"/>
          </p:nvPr>
        </p:nvSpPr>
        <p:spPr>
          <a:xfrm>
            <a:off x="457200" y="1198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Conclusion</a:t>
            </a:r>
          </a:p>
        </p:txBody>
      </p:sp>
      <p:pic>
        <p:nvPicPr>
          <p:cNvPr id="339" name="Shape 339"/>
          <p:cNvPicPr preferRelativeResize="0"/>
          <p:nvPr/>
        </p:nvPicPr>
        <p:blipFill>
          <a:blip r:embed="rId3">
            <a:alphaModFix/>
          </a:blip>
          <a:stretch>
            <a:fillRect/>
          </a:stretch>
        </p:blipFill>
        <p:spPr>
          <a:xfrm>
            <a:off x="6873275" y="4533400"/>
            <a:ext cx="2162424" cy="2162424"/>
          </a:xfrm>
          <a:prstGeom prst="rect">
            <a:avLst/>
          </a:prstGeom>
          <a:noFill/>
          <a:ln>
            <a:noFill/>
          </a:ln>
        </p:spPr>
      </p:pic>
      <p:pic>
        <p:nvPicPr>
          <p:cNvPr id="340" name="Shape 340"/>
          <p:cNvPicPr preferRelativeResize="0"/>
          <p:nvPr/>
        </p:nvPicPr>
        <p:blipFill>
          <a:blip r:embed="rId4">
            <a:alphaModFix/>
          </a:blip>
          <a:stretch>
            <a:fillRect/>
          </a:stretch>
        </p:blipFill>
        <p:spPr>
          <a:xfrm>
            <a:off x="3633549" y="4891050"/>
            <a:ext cx="2963025" cy="1624325"/>
          </a:xfrm>
          <a:prstGeom prst="rect">
            <a:avLst/>
          </a:prstGeom>
          <a:noFill/>
          <a:ln>
            <a:noFill/>
          </a:ln>
        </p:spPr>
      </p:pic>
      <p:pic>
        <p:nvPicPr>
          <p:cNvPr id="341" name="Shape 341"/>
          <p:cNvPicPr preferRelativeResize="0"/>
          <p:nvPr/>
        </p:nvPicPr>
        <p:blipFill>
          <a:blip r:embed="rId5">
            <a:alphaModFix/>
          </a:blip>
          <a:stretch>
            <a:fillRect/>
          </a:stretch>
        </p:blipFill>
        <p:spPr>
          <a:xfrm>
            <a:off x="457200" y="4891050"/>
            <a:ext cx="2533350" cy="16243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a:t>Business Implications</a:t>
            </a:r>
          </a:p>
        </p:txBody>
      </p:sp>
      <p:sp>
        <p:nvSpPr>
          <p:cNvPr id="347" name="Shape 347"/>
          <p:cNvSpPr txBox="1">
            <a:spLocks noGrp="1"/>
          </p:cNvSpPr>
          <p:nvPr>
            <p:ph type="body" idx="1"/>
          </p:nvPr>
        </p:nvSpPr>
        <p:spPr>
          <a:xfrm>
            <a:off x="457200" y="1600200"/>
            <a:ext cx="8229600" cy="4782900"/>
          </a:xfrm>
          <a:prstGeom prst="rect">
            <a:avLst/>
          </a:prstGeom>
        </p:spPr>
        <p:txBody>
          <a:bodyPr lIns="91425" tIns="91425" rIns="91425" bIns="91425" anchor="t" anchorCtr="0">
            <a:noAutofit/>
          </a:bodyPr>
          <a:lstStyle/>
          <a:p>
            <a:pPr marL="457200" marR="0" lvl="0" indent="-381000" algn="l" rtl="0">
              <a:lnSpc>
                <a:spcPct val="100000"/>
              </a:lnSpc>
              <a:spcBef>
                <a:spcPts val="640"/>
              </a:spcBef>
              <a:spcAft>
                <a:spcPts val="0"/>
              </a:spcAft>
              <a:buSzPct val="100000"/>
            </a:pPr>
            <a:r>
              <a:rPr lang="en-US" sz="2400"/>
              <a:t>A marketable index that governments and other organizations can use to analyze food security and make informed decisions on where to focus their efforts to achieve their goal of promoting food security.</a:t>
            </a:r>
          </a:p>
          <a:p>
            <a:pPr marL="457200" marR="0" lvl="0" indent="-381000" algn="l" rtl="0">
              <a:lnSpc>
                <a:spcPct val="100000"/>
              </a:lnSpc>
              <a:spcBef>
                <a:spcPts val="640"/>
              </a:spcBef>
              <a:spcAft>
                <a:spcPts val="0"/>
              </a:spcAft>
              <a:buSzPct val="100000"/>
            </a:pPr>
            <a:r>
              <a:rPr lang="en-US" sz="2400"/>
              <a:t>Our index is built on data post 2000 but The Global Food Security Index was introduced in 2012 so it can be used to analyze the results of interventions and actions implemented more than 4 years ago.</a:t>
            </a:r>
          </a:p>
          <a:p>
            <a:pPr marL="457200" lvl="0" indent="-381000" rtl="0">
              <a:spcBef>
                <a:spcPts val="0"/>
              </a:spcBef>
              <a:buSzPct val="100000"/>
            </a:pPr>
            <a:r>
              <a:rPr lang="en-US" sz="2400"/>
              <a:t>Our Index is more accurate for Sub-Saharan countries than the Global Food Security Index since the scoring model is partially based on Sub-Saharan Performance comparison.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a:t>Problem Statement</a:t>
            </a:r>
          </a:p>
        </p:txBody>
      </p:sp>
      <p:sp>
        <p:nvSpPr>
          <p:cNvPr id="174" name="Shape 174"/>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marL="660400" lvl="0" indent="0">
              <a:spcBef>
                <a:spcPts val="0"/>
              </a:spcBef>
              <a:buNone/>
            </a:pPr>
            <a:r>
              <a:rPr lang="en-US"/>
              <a:t>Currently there is no defined indicator on how food security in Ethiopia has been affected by interventions and actions made by the Ethiopian government post 2000.</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a:t>Q&amp;A</a:t>
            </a:r>
          </a:p>
        </p:txBody>
      </p:sp>
      <p:sp>
        <p:nvSpPr>
          <p:cNvPr id="353" name="Shape 353"/>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a:spcBef>
                <a:spcPts val="0"/>
              </a:spcBef>
              <a:buNone/>
            </a:pPr>
            <a:endParaRPr/>
          </a:p>
        </p:txBody>
      </p:sp>
      <p:pic>
        <p:nvPicPr>
          <p:cNvPr id="354" name="Shape 354"/>
          <p:cNvPicPr preferRelativeResize="0"/>
          <p:nvPr/>
        </p:nvPicPr>
        <p:blipFill rotWithShape="1">
          <a:blip r:embed="rId3">
            <a:alphaModFix/>
          </a:blip>
          <a:srcRect l="20138" t="34025" r="53526" b="22070"/>
          <a:stretch/>
        </p:blipFill>
        <p:spPr>
          <a:xfrm>
            <a:off x="674249" y="1543050"/>
            <a:ext cx="7795500" cy="3771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a:t>References</a:t>
            </a:r>
          </a:p>
        </p:txBody>
      </p:sp>
      <p:sp>
        <p:nvSpPr>
          <p:cNvPr id="360" name="Shape 360"/>
          <p:cNvSpPr txBox="1">
            <a:spLocks noGrp="1"/>
          </p:cNvSpPr>
          <p:nvPr>
            <p:ph type="body" idx="1"/>
          </p:nvPr>
        </p:nvSpPr>
        <p:spPr>
          <a:xfrm>
            <a:off x="189600" y="1417650"/>
            <a:ext cx="8497200" cy="5337900"/>
          </a:xfrm>
          <a:prstGeom prst="rect">
            <a:avLst/>
          </a:prstGeom>
        </p:spPr>
        <p:txBody>
          <a:bodyPr lIns="91425" tIns="91425" rIns="91425" bIns="91425" anchor="t" anchorCtr="0">
            <a:noAutofit/>
          </a:bodyPr>
          <a:lstStyle/>
          <a:p>
            <a:pPr marL="457200" lvl="0" indent="-381000" rtl="0">
              <a:lnSpc>
                <a:spcPct val="150000"/>
              </a:lnSpc>
              <a:spcBef>
                <a:spcPts val="0"/>
              </a:spcBef>
              <a:buSzPct val="100000"/>
              <a:buFont typeface="Arial"/>
            </a:pPr>
            <a:r>
              <a:rPr lang="en-US" sz="2400" u="sng">
                <a:solidFill>
                  <a:srgbClr val="1155CC"/>
                </a:solidFill>
                <a:latin typeface="Arial"/>
                <a:ea typeface="Arial"/>
                <a:cs typeface="Arial"/>
                <a:sym typeface="Arial"/>
                <a:hlinkClick r:id="rId3"/>
              </a:rPr>
              <a:t>http://www.davidpublishing.com/davidpublishing/Upfile/10/10/2013/2013101068414745.pdf</a:t>
            </a:r>
          </a:p>
          <a:p>
            <a:pPr marL="457200" marR="0" lvl="0" indent="-381000" algn="l" rtl="0">
              <a:lnSpc>
                <a:spcPct val="150000"/>
              </a:lnSpc>
              <a:spcBef>
                <a:spcPts val="0"/>
              </a:spcBef>
              <a:spcAft>
                <a:spcPts val="0"/>
              </a:spcAft>
              <a:buSzPct val="100000"/>
            </a:pPr>
            <a:r>
              <a:rPr lang="en-US" sz="2400" u="sng">
                <a:solidFill>
                  <a:srgbClr val="1155CC"/>
                </a:solidFill>
                <a:latin typeface="Arial"/>
                <a:ea typeface="Arial"/>
                <a:cs typeface="Arial"/>
                <a:sym typeface="Arial"/>
                <a:hlinkClick r:id="rId4"/>
              </a:rPr>
              <a:t>http</a:t>
            </a:r>
            <a:r>
              <a:rPr lang="en-US" sz="2400" u="sng">
                <a:solidFill>
                  <a:schemeClr val="hlink"/>
                </a:solidFill>
                <a:latin typeface="Arial"/>
                <a:ea typeface="Arial"/>
                <a:cs typeface="Arial"/>
                <a:sym typeface="Arial"/>
                <a:hlinkClick r:id="rId4"/>
              </a:rPr>
              <a:t>://</a:t>
            </a:r>
            <a:r>
              <a:rPr lang="en-US" sz="2400" u="sng">
                <a:solidFill>
                  <a:srgbClr val="1155CC"/>
                </a:solidFill>
                <a:latin typeface="Arial"/>
                <a:ea typeface="Arial"/>
                <a:cs typeface="Arial"/>
                <a:sym typeface="Arial"/>
                <a:hlinkClick r:id="rId4"/>
              </a:rPr>
              <a:t>indecs.eu/2012/indecs2012-pp159-173.pdf</a:t>
            </a:r>
          </a:p>
          <a:p>
            <a:pPr marL="457200" lvl="0" indent="-381000" rtl="0">
              <a:lnSpc>
                <a:spcPct val="150000"/>
              </a:lnSpc>
              <a:spcBef>
                <a:spcPts val="0"/>
              </a:spcBef>
              <a:buSzPct val="100000"/>
              <a:buFont typeface="Arial"/>
            </a:pPr>
            <a:r>
              <a:rPr lang="en-US" sz="2400" u="sng">
                <a:solidFill>
                  <a:srgbClr val="1155CC"/>
                </a:solidFill>
                <a:latin typeface="Arial"/>
                <a:ea typeface="Arial"/>
                <a:cs typeface="Arial"/>
                <a:sym typeface="Arial"/>
                <a:hlinkClick r:id="rId5"/>
              </a:rPr>
              <a:t>http://www.bdresearch.org/home/attachments/article/nArt/324.pdf</a:t>
            </a:r>
          </a:p>
          <a:p>
            <a:pPr marL="457200" lvl="0" indent="-381000" rtl="0">
              <a:lnSpc>
                <a:spcPct val="150000"/>
              </a:lnSpc>
              <a:spcBef>
                <a:spcPts val="0"/>
              </a:spcBef>
              <a:buSzPct val="100000"/>
              <a:buFont typeface="Arial"/>
            </a:pPr>
            <a:r>
              <a:rPr lang="en-US" sz="2400" u="sng">
                <a:solidFill>
                  <a:srgbClr val="1155CC"/>
                </a:solidFill>
                <a:latin typeface="Arial"/>
                <a:ea typeface="Arial"/>
                <a:cs typeface="Arial"/>
                <a:sym typeface="Arial"/>
                <a:hlinkClick r:id="rId6"/>
              </a:rPr>
              <a:t>http://www.ajol.info/index.php/ajfand/article/view/50072/36391</a:t>
            </a:r>
          </a:p>
          <a:p>
            <a:pPr marL="457200" lvl="0" indent="-381000" rtl="0">
              <a:lnSpc>
                <a:spcPct val="150000"/>
              </a:lnSpc>
              <a:spcBef>
                <a:spcPts val="0"/>
              </a:spcBef>
              <a:buSzPct val="100000"/>
              <a:buFont typeface="Arial"/>
            </a:pPr>
            <a:r>
              <a:rPr lang="en-US" sz="2400" u="sng">
                <a:solidFill>
                  <a:schemeClr val="hlink"/>
                </a:solidFill>
                <a:latin typeface="Arial"/>
                <a:ea typeface="Arial"/>
                <a:cs typeface="Arial"/>
                <a:sym typeface="Arial"/>
                <a:hlinkClick r:id="rId7"/>
              </a:rPr>
              <a:t>http://www.fao.org/3/a-i5738e.pdf</a:t>
            </a:r>
          </a:p>
          <a:p>
            <a:pPr marL="457200" marR="0" lvl="0" indent="-381000" algn="l" rtl="0">
              <a:lnSpc>
                <a:spcPct val="150000"/>
              </a:lnSpc>
              <a:spcBef>
                <a:spcPts val="0"/>
              </a:spcBef>
              <a:spcAft>
                <a:spcPts val="0"/>
              </a:spcAft>
              <a:buSzPct val="100000"/>
            </a:pPr>
            <a:r>
              <a:rPr lang="en-US" sz="2400" u="sng">
                <a:solidFill>
                  <a:schemeClr val="hlink"/>
                </a:solidFill>
                <a:latin typeface="Arial"/>
                <a:ea typeface="Arial"/>
                <a:cs typeface="Arial"/>
                <a:sym typeface="Arial"/>
              </a:rPr>
              <a:t>http://www.ata.gov.et/</a:t>
            </a:r>
          </a:p>
          <a:p>
            <a:pPr marL="0" lvl="0" indent="0">
              <a:lnSpc>
                <a:spcPct val="115000"/>
              </a:lnSpc>
              <a:spcBef>
                <a:spcPts val="0"/>
              </a:spcBef>
              <a:buNone/>
            </a:pPr>
            <a:endParaRPr sz="2400">
              <a:latin typeface="Arial"/>
              <a:ea typeface="Arial"/>
              <a:cs typeface="Arial"/>
              <a:sym typeface="Arial"/>
            </a:endParaRPr>
          </a:p>
          <a:p>
            <a:pPr lvl="0">
              <a:lnSpc>
                <a:spcPct val="115000"/>
              </a:lnSpc>
              <a:spcBef>
                <a:spcPts val="0"/>
              </a:spcBef>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a:t>Creating a food security index</a:t>
            </a:r>
          </a:p>
        </p:txBody>
      </p:sp>
      <p:sp>
        <p:nvSpPr>
          <p:cNvPr id="180" name="Shape 180"/>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marL="203200" lvl="0" indent="0">
              <a:spcBef>
                <a:spcPts val="0"/>
              </a:spcBef>
              <a:buNone/>
            </a:pPr>
            <a:r>
              <a:rPr lang="en-US"/>
              <a:t>Our food security index will give us information on how Ethiopia is progressing towards food security, specifically in comparison to countries with similar characteristics in Sub-Saharan Africa.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rtl="0">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Methodology-</a:t>
            </a:r>
            <a:r>
              <a:rPr lang="en-US"/>
              <a:t>Data Gathering</a:t>
            </a:r>
          </a:p>
        </p:txBody>
      </p:sp>
      <p:sp>
        <p:nvSpPr>
          <p:cNvPr id="186" name="Shape 186"/>
          <p:cNvSpPr txBox="1">
            <a:spLocks noGrp="1"/>
          </p:cNvSpPr>
          <p:nvPr>
            <p:ph type="body" idx="1"/>
          </p:nvPr>
        </p:nvSpPr>
        <p:spPr>
          <a:xfrm>
            <a:off x="457200" y="1258125"/>
            <a:ext cx="8484600" cy="5243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None/>
            </a:pPr>
            <a:endParaRPr sz="2400"/>
          </a:p>
          <a:p>
            <a:pPr marL="0" marR="0" lvl="0" indent="0" algn="l" rtl="0">
              <a:spcBef>
                <a:spcPts val="0"/>
              </a:spcBef>
              <a:spcAft>
                <a:spcPts val="0"/>
              </a:spcAft>
              <a:buNone/>
            </a:pPr>
            <a:r>
              <a:rPr lang="en-US" sz="2400"/>
              <a:t>We have considered the following metrics </a:t>
            </a:r>
          </a:p>
          <a:p>
            <a:pPr marL="0" marR="0" lvl="0" indent="0" algn="l" rtl="0">
              <a:spcBef>
                <a:spcPts val="0"/>
              </a:spcBef>
              <a:spcAft>
                <a:spcPts val="0"/>
              </a:spcAft>
              <a:buNone/>
            </a:pPr>
            <a:endParaRPr sz="2400"/>
          </a:p>
          <a:p>
            <a:pPr marL="514350" marR="0" lvl="0" indent="-463550" algn="l" rtl="0">
              <a:spcBef>
                <a:spcPts val="0"/>
              </a:spcBef>
              <a:spcAft>
                <a:spcPts val="0"/>
              </a:spcAft>
              <a:buClr>
                <a:schemeClr val="dk1"/>
              </a:buClr>
              <a:buSzPct val="100000"/>
              <a:buFont typeface="Arial"/>
              <a:buAutoNum type="arabicPeriod"/>
            </a:pPr>
            <a:r>
              <a:rPr lang="en-US" sz="2400"/>
              <a:t>Contribution of Agriculture to total GDP</a:t>
            </a:r>
          </a:p>
          <a:p>
            <a:pPr marL="514350" marR="0" lvl="0" indent="-463550" algn="l" rtl="0">
              <a:spcBef>
                <a:spcPts val="0"/>
              </a:spcBef>
              <a:spcAft>
                <a:spcPts val="0"/>
              </a:spcAft>
              <a:buClr>
                <a:schemeClr val="dk1"/>
              </a:buClr>
              <a:buSzPct val="100000"/>
              <a:buFont typeface="Arial"/>
              <a:buAutoNum type="arabicPeriod"/>
            </a:pPr>
            <a:r>
              <a:rPr lang="en-US" sz="2400"/>
              <a:t>Land productivity</a:t>
            </a:r>
          </a:p>
          <a:p>
            <a:pPr marL="514350" marR="0" lvl="0" indent="-463550" algn="l" rtl="0">
              <a:spcBef>
                <a:spcPts val="0"/>
              </a:spcBef>
              <a:spcAft>
                <a:spcPts val="0"/>
              </a:spcAft>
              <a:buClr>
                <a:schemeClr val="dk1"/>
              </a:buClr>
              <a:buSzPct val="100000"/>
              <a:buFont typeface="Arial"/>
              <a:buAutoNum type="arabicPeriod"/>
            </a:pPr>
            <a:r>
              <a:rPr lang="en-US" sz="2400"/>
              <a:t>Monetary</a:t>
            </a:r>
          </a:p>
          <a:p>
            <a:pPr marL="514350" marR="0" lvl="0" indent="-463550" algn="l" rtl="0">
              <a:spcBef>
                <a:spcPts val="0"/>
              </a:spcBef>
              <a:spcAft>
                <a:spcPts val="0"/>
              </a:spcAft>
              <a:buClr>
                <a:schemeClr val="dk1"/>
              </a:buClr>
              <a:buSzPct val="100000"/>
              <a:buFont typeface="Arial"/>
              <a:buAutoNum type="arabicPeriod"/>
            </a:pPr>
            <a:r>
              <a:rPr lang="en-US" sz="2400"/>
              <a:t>Trade &amp; Foreign Investments</a:t>
            </a:r>
          </a:p>
          <a:p>
            <a:pPr marL="514350" marR="0" lvl="0" indent="-463550" algn="l" rtl="0">
              <a:spcBef>
                <a:spcPts val="0"/>
              </a:spcBef>
              <a:spcAft>
                <a:spcPts val="0"/>
              </a:spcAft>
              <a:buClr>
                <a:schemeClr val="dk1"/>
              </a:buClr>
              <a:buSzPct val="100000"/>
              <a:buFont typeface="Arial"/>
              <a:buAutoNum type="arabicPeriod"/>
            </a:pPr>
            <a:r>
              <a:rPr lang="en-US" sz="2400"/>
              <a:t>Production Cost</a:t>
            </a:r>
          </a:p>
          <a:p>
            <a:pPr marL="514350" marR="0" lvl="0" indent="-463550" algn="l" rtl="0">
              <a:spcBef>
                <a:spcPts val="0"/>
              </a:spcBef>
              <a:spcAft>
                <a:spcPts val="0"/>
              </a:spcAft>
              <a:buClr>
                <a:schemeClr val="dk1"/>
              </a:buClr>
              <a:buSzPct val="100000"/>
              <a:buFont typeface="Arial"/>
              <a:buAutoNum type="arabicPeriod"/>
            </a:pPr>
            <a:r>
              <a:rPr lang="en-US" sz="2400"/>
              <a:t>Household Food Consumption</a:t>
            </a:r>
          </a:p>
          <a:p>
            <a:pPr marL="514350" marR="0" lvl="0" indent="-463550" algn="l" rtl="0">
              <a:spcBef>
                <a:spcPts val="0"/>
              </a:spcBef>
              <a:spcAft>
                <a:spcPts val="0"/>
              </a:spcAft>
              <a:buClr>
                <a:schemeClr val="dk1"/>
              </a:buClr>
              <a:buSzPct val="100000"/>
              <a:buFont typeface="Arial"/>
              <a:buAutoNum type="arabicPeriod"/>
            </a:pPr>
            <a:r>
              <a:rPr lang="en-US" sz="2400"/>
              <a:t>Food Prices/Inflation</a:t>
            </a:r>
          </a:p>
          <a:p>
            <a:pPr marL="514350" marR="0" lvl="0" indent="-463550" algn="l" rtl="0">
              <a:spcBef>
                <a:spcPts val="0"/>
              </a:spcBef>
              <a:spcAft>
                <a:spcPts val="0"/>
              </a:spcAft>
              <a:buClr>
                <a:schemeClr val="dk1"/>
              </a:buClr>
              <a:buSzPct val="100000"/>
              <a:buFont typeface="Arial"/>
              <a:buAutoNum type="arabicPeriod"/>
            </a:pPr>
            <a:r>
              <a:rPr lang="en-US" sz="2400"/>
              <a:t>Corruption</a:t>
            </a:r>
          </a:p>
          <a:p>
            <a:pPr marL="514350" marR="0" lvl="0" indent="-514350" algn="l" rtl="0">
              <a:spcBef>
                <a:spcPts val="640"/>
              </a:spcBef>
              <a:buClr>
                <a:schemeClr val="dk1"/>
              </a:buClr>
              <a:buSzPct val="100000"/>
              <a:buFont typeface="Arial"/>
              <a:buNone/>
            </a:pPr>
            <a:endParaRPr sz="3200" b="0" i="0" u="none" strike="noStrike" cap="none">
              <a:solidFill>
                <a:schemeClr val="dk1"/>
              </a:solidFill>
              <a:latin typeface="Calibri"/>
              <a:ea typeface="Calibri"/>
              <a:cs typeface="Calibri"/>
              <a:sym typeface="Calibri"/>
            </a:endParaRPr>
          </a:p>
        </p:txBody>
      </p:sp>
      <p:pic>
        <p:nvPicPr>
          <p:cNvPr id="187" name="Shape 187" descr="x.png"/>
          <p:cNvPicPr preferRelativeResize="0"/>
          <p:nvPr/>
        </p:nvPicPr>
        <p:blipFill>
          <a:blip r:embed="rId3">
            <a:alphaModFix/>
          </a:blip>
          <a:stretch>
            <a:fillRect/>
          </a:stretch>
        </p:blipFill>
        <p:spPr>
          <a:xfrm>
            <a:off x="6998600" y="5906225"/>
            <a:ext cx="1943200" cy="826475"/>
          </a:xfrm>
          <a:prstGeom prst="rect">
            <a:avLst/>
          </a:prstGeom>
          <a:noFill/>
          <a:ln>
            <a:noFill/>
          </a:ln>
        </p:spPr>
      </p:pic>
      <p:pic>
        <p:nvPicPr>
          <p:cNvPr id="188" name="Shape 188" descr="y.jpg"/>
          <p:cNvPicPr preferRelativeResize="0"/>
          <p:nvPr/>
        </p:nvPicPr>
        <p:blipFill>
          <a:blip r:embed="rId4">
            <a:alphaModFix/>
          </a:blip>
          <a:stretch>
            <a:fillRect/>
          </a:stretch>
        </p:blipFill>
        <p:spPr>
          <a:xfrm>
            <a:off x="5051525" y="5906237"/>
            <a:ext cx="1864974" cy="826475"/>
          </a:xfrm>
          <a:prstGeom prst="rect">
            <a:avLst/>
          </a:prstGeom>
          <a:noFill/>
          <a:ln>
            <a:noFill/>
          </a:ln>
        </p:spPr>
      </p:pic>
      <p:pic>
        <p:nvPicPr>
          <p:cNvPr id="189" name="Shape 189" descr="z.jpg"/>
          <p:cNvPicPr preferRelativeResize="0"/>
          <p:nvPr/>
        </p:nvPicPr>
        <p:blipFill>
          <a:blip r:embed="rId5">
            <a:alphaModFix/>
          </a:blip>
          <a:stretch>
            <a:fillRect/>
          </a:stretch>
        </p:blipFill>
        <p:spPr>
          <a:xfrm>
            <a:off x="2691250" y="5881650"/>
            <a:ext cx="1943199" cy="875650"/>
          </a:xfrm>
          <a:prstGeom prst="rect">
            <a:avLst/>
          </a:prstGeom>
          <a:noFill/>
          <a:ln>
            <a:noFill/>
          </a:ln>
        </p:spPr>
      </p:pic>
      <p:pic>
        <p:nvPicPr>
          <p:cNvPr id="190" name="Shape 190" descr="w.png"/>
          <p:cNvPicPr preferRelativeResize="0"/>
          <p:nvPr/>
        </p:nvPicPr>
        <p:blipFill>
          <a:blip r:embed="rId6">
            <a:alphaModFix/>
          </a:blip>
          <a:stretch>
            <a:fillRect/>
          </a:stretch>
        </p:blipFill>
        <p:spPr>
          <a:xfrm>
            <a:off x="276825" y="5824150"/>
            <a:ext cx="1997349" cy="875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ctrTitle"/>
          </p:nvPr>
        </p:nvSpPr>
        <p:spPr>
          <a:xfrm>
            <a:off x="1143000" y="461350"/>
            <a:ext cx="6858000" cy="1635370"/>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en-US" sz="6000" b="0" i="0" u="none" strike="noStrike" cap="none">
                <a:solidFill>
                  <a:schemeClr val="dk1"/>
                </a:solidFill>
                <a:latin typeface="Calibri"/>
                <a:ea typeface="Calibri"/>
                <a:cs typeface="Calibri"/>
                <a:sym typeface="Calibri"/>
              </a:rPr>
              <a:t>Global Food Security Index</a:t>
            </a:r>
          </a:p>
        </p:txBody>
      </p:sp>
      <p:pic>
        <p:nvPicPr>
          <p:cNvPr id="196" name="Shape 196" descr="Image result for dupont"/>
          <p:cNvPicPr preferRelativeResize="0"/>
          <p:nvPr/>
        </p:nvPicPr>
        <p:blipFill rotWithShape="1">
          <a:blip r:embed="rId3">
            <a:alphaModFix/>
          </a:blip>
          <a:srcRect/>
          <a:stretch/>
        </p:blipFill>
        <p:spPr>
          <a:xfrm>
            <a:off x="954149" y="2744421"/>
            <a:ext cx="3771899" cy="2514599"/>
          </a:xfrm>
          <a:prstGeom prst="rect">
            <a:avLst/>
          </a:prstGeom>
          <a:noFill/>
          <a:ln>
            <a:noFill/>
          </a:ln>
        </p:spPr>
      </p:pic>
      <p:pic>
        <p:nvPicPr>
          <p:cNvPr id="197" name="Shape 197" descr="Image result for the economist"/>
          <p:cNvPicPr preferRelativeResize="0"/>
          <p:nvPr/>
        </p:nvPicPr>
        <p:blipFill rotWithShape="1">
          <a:blip r:embed="rId4">
            <a:alphaModFix/>
          </a:blip>
          <a:srcRect/>
          <a:stretch/>
        </p:blipFill>
        <p:spPr>
          <a:xfrm>
            <a:off x="5143500" y="2572971"/>
            <a:ext cx="2857500" cy="285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628650" y="365125"/>
            <a:ext cx="7886699" cy="1325562"/>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Understanding Food Security</a:t>
            </a:r>
          </a:p>
        </p:txBody>
      </p:sp>
      <p:sp>
        <p:nvSpPr>
          <p:cNvPr id="203" name="Shape 203"/>
          <p:cNvSpPr txBox="1">
            <a:spLocks noGrp="1"/>
          </p:cNvSpPr>
          <p:nvPr>
            <p:ph type="body" idx="1"/>
          </p:nvPr>
        </p:nvSpPr>
        <p:spPr>
          <a:xfrm>
            <a:off x="628650" y="1825625"/>
            <a:ext cx="78866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Looking at economical, socio-economic and agricultural factors.</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Usually categorized into three categories. Food affordability, food availability and quality &amp; safety.</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No specific standard or official measure on food security. Factors analyzed collectively</a:t>
            </a:r>
            <a:r>
              <a:rPr lang="en-US"/>
              <a:t>.</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buClr>
                <a:schemeClr val="dk1"/>
              </a:buClr>
              <a:buSzPct val="250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28650" y="365125"/>
            <a:ext cx="7886699" cy="1325562"/>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Finding significant factors in the Global Food Security Index</a:t>
            </a:r>
          </a:p>
        </p:txBody>
      </p:sp>
      <p:pic>
        <p:nvPicPr>
          <p:cNvPr id="209" name="Shape 209"/>
          <p:cNvPicPr preferRelativeResize="0"/>
          <p:nvPr/>
        </p:nvPicPr>
        <p:blipFill rotWithShape="1">
          <a:blip r:embed="rId3">
            <a:alphaModFix/>
          </a:blip>
          <a:srcRect/>
          <a:stretch/>
        </p:blipFill>
        <p:spPr>
          <a:xfrm>
            <a:off x="1013875" y="2097325"/>
            <a:ext cx="6995400" cy="4129800"/>
          </a:xfrm>
          <a:prstGeom prst="rect">
            <a:avLst/>
          </a:prstGeom>
          <a:noFill/>
          <a:ln w="9525" cap="flat" cmpd="sng">
            <a:solidFill>
              <a:srgbClr val="000000"/>
            </a:solidFill>
            <a:prstDash val="solid"/>
            <a:round/>
            <a:headEnd type="none" w="med" len="med"/>
            <a:tailEnd type="none" w="med" len="me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628650" y="111625"/>
            <a:ext cx="7886700" cy="132570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n-US" sz="3600" b="0" i="0" u="none" strike="noStrike" cap="none">
                <a:solidFill>
                  <a:schemeClr val="dk1"/>
                </a:solidFill>
                <a:latin typeface="Calibri"/>
                <a:ea typeface="Calibri"/>
                <a:cs typeface="Calibri"/>
                <a:sym typeface="Calibri"/>
              </a:rPr>
              <a:t>The Ethiopian Agricultural Transformation Agency (ATA) and </a:t>
            </a:r>
            <a:r>
              <a:rPr lang="en-US" sz="3600"/>
              <a:t>GTP</a:t>
            </a:r>
          </a:p>
        </p:txBody>
      </p:sp>
      <p:sp>
        <p:nvSpPr>
          <p:cNvPr id="215" name="Shape 215"/>
          <p:cNvSpPr txBox="1">
            <a:spLocks noGrp="1"/>
          </p:cNvSpPr>
          <p:nvPr>
            <p:ph type="body" idx="1"/>
          </p:nvPr>
        </p:nvSpPr>
        <p:spPr>
          <a:xfrm>
            <a:off x="132025" y="1437324"/>
            <a:ext cx="8693400" cy="5420700"/>
          </a:xfrm>
          <a:prstGeom prst="rect">
            <a:avLst/>
          </a:prstGeom>
          <a:noFill/>
          <a:ln>
            <a:noFill/>
          </a:ln>
        </p:spPr>
        <p:txBody>
          <a:bodyPr lIns="91425" tIns="45700" rIns="91425" bIns="45700" anchor="t" anchorCtr="0">
            <a:noAutofit/>
          </a:bodyPr>
          <a:lstStyle/>
          <a:p>
            <a:pPr marL="228600" marR="0" lvl="0" indent="-191135" algn="l" rtl="0">
              <a:lnSpc>
                <a:spcPct val="70000"/>
              </a:lnSpc>
              <a:spcBef>
                <a:spcPts val="0"/>
              </a:spcBef>
              <a:spcAft>
                <a:spcPts val="0"/>
              </a:spcAft>
              <a:buClr>
                <a:schemeClr val="dk1"/>
              </a:buClr>
              <a:buSzPct val="100000"/>
              <a:buFont typeface="Arial"/>
              <a:buChar char="•"/>
            </a:pPr>
            <a:r>
              <a:rPr lang="en-US" sz="2000"/>
              <a:t>ATA e</a:t>
            </a:r>
            <a:r>
              <a:rPr lang="en-US" sz="2000" b="0" i="0" u="none" strike="noStrike" cap="none">
                <a:solidFill>
                  <a:schemeClr val="dk1"/>
                </a:solidFill>
                <a:latin typeface="Calibri"/>
                <a:ea typeface="Calibri"/>
                <a:cs typeface="Calibri"/>
                <a:sym typeface="Calibri"/>
              </a:rPr>
              <a:t>stablished by the Ethiopian government in 2010</a:t>
            </a:r>
          </a:p>
          <a:p>
            <a:pPr marL="228600" marR="0" lvl="0" indent="-191135" algn="l" rtl="0">
              <a:lnSpc>
                <a:spcPct val="70000"/>
              </a:lnSpc>
              <a:spcBef>
                <a:spcPts val="0"/>
              </a:spcBef>
              <a:spcAft>
                <a:spcPts val="0"/>
              </a:spcAft>
              <a:buClr>
                <a:schemeClr val="dk1"/>
              </a:buClr>
              <a:buSzPct val="100000"/>
              <a:buFont typeface="Arial"/>
              <a:buChar char="•"/>
            </a:pPr>
            <a:r>
              <a:rPr lang="en-US" sz="2000"/>
              <a:t>Umbrella for multiple programs such as, the Sustainable Development and Poverty Reduction Program (2000/01 – 2004/05), and the Plan for Accelerated and Sustained Development to End Poverty (2005/06 – 2009/10).</a:t>
            </a:r>
          </a:p>
          <a:p>
            <a:pPr marL="228600" marR="0" lvl="0" indent="-191135" algn="l" rtl="0">
              <a:lnSpc>
                <a:spcPct val="70000"/>
              </a:lnSpc>
              <a:spcBef>
                <a:spcPts val="1000"/>
              </a:spcBef>
              <a:spcAft>
                <a:spcPts val="0"/>
              </a:spcAft>
              <a:buClr>
                <a:schemeClr val="dk1"/>
              </a:buClr>
              <a:buSzPct val="100000"/>
              <a:buFont typeface="Arial"/>
              <a:buChar char="•"/>
            </a:pPr>
            <a:r>
              <a:rPr lang="en-US" sz="2000" b="0" i="0" u="none" strike="noStrike" cap="none">
                <a:solidFill>
                  <a:schemeClr val="dk1"/>
                </a:solidFill>
                <a:latin typeface="Calibri"/>
                <a:ea typeface="Calibri"/>
                <a:cs typeface="Calibri"/>
                <a:sym typeface="Calibri"/>
              </a:rPr>
              <a:t>GTP (Growth and Transformation Plan) 201</a:t>
            </a:r>
            <a:r>
              <a:rPr lang="en-US" sz="2000"/>
              <a:t>0/11-2014/15 as extension</a:t>
            </a:r>
            <a:r>
              <a:rPr lang="en-US" sz="2000" b="0" i="0" u="none" strike="noStrike" cap="none">
                <a:solidFill>
                  <a:schemeClr val="dk1"/>
                </a:solidFill>
                <a:latin typeface="Calibri"/>
                <a:ea typeface="Calibri"/>
                <a:cs typeface="Calibri"/>
                <a:sym typeface="Calibri"/>
              </a:rPr>
              <a:t>.</a:t>
            </a:r>
          </a:p>
          <a:p>
            <a:pPr marL="228600" marR="0" lvl="0" indent="-191135" algn="l" rtl="0">
              <a:lnSpc>
                <a:spcPct val="70000"/>
              </a:lnSpc>
              <a:spcBef>
                <a:spcPts val="1000"/>
              </a:spcBef>
              <a:spcAft>
                <a:spcPts val="0"/>
              </a:spcAft>
              <a:buClr>
                <a:schemeClr val="dk1"/>
              </a:buClr>
              <a:buSzPct val="100000"/>
              <a:buFont typeface="Arial"/>
              <a:buChar char="•"/>
            </a:pPr>
            <a:r>
              <a:rPr lang="en-US" sz="2000" b="0" i="0" u="none" strike="noStrike" cap="none">
                <a:solidFill>
                  <a:schemeClr val="dk1"/>
                </a:solidFill>
                <a:latin typeface="Calibri"/>
                <a:ea typeface="Calibri"/>
                <a:cs typeface="Calibri"/>
                <a:sym typeface="Calibri"/>
              </a:rPr>
              <a:t>GTP Objectives:</a:t>
            </a:r>
          </a:p>
          <a:p>
            <a:pPr marL="685800" marR="0" lvl="1" indent="-201930" algn="l" rtl="0">
              <a:lnSpc>
                <a:spcPct val="70000"/>
              </a:lnSpc>
              <a:spcBef>
                <a:spcPts val="500"/>
              </a:spcBef>
              <a:spcAft>
                <a:spcPts val="0"/>
              </a:spcAft>
              <a:buClr>
                <a:schemeClr val="dk1"/>
              </a:buClr>
              <a:buSzPct val="100000"/>
              <a:buFont typeface="Arial"/>
              <a:buChar char="•"/>
            </a:pPr>
            <a:r>
              <a:rPr lang="en-US" sz="1800" b="0" i="0" u="none" strike="noStrike" cap="none">
                <a:solidFill>
                  <a:schemeClr val="dk1"/>
                </a:solidFill>
                <a:latin typeface="Calibri"/>
                <a:ea typeface="Calibri"/>
                <a:cs typeface="Calibri"/>
                <a:sym typeface="Calibri"/>
              </a:rPr>
              <a:t>1. Ensure food security and support the food industry through increasing crop production</a:t>
            </a:r>
          </a:p>
          <a:p>
            <a:pPr marL="685800" marR="0" lvl="1" indent="-201930" algn="l" rtl="0">
              <a:lnSpc>
                <a:spcPct val="70000"/>
              </a:lnSpc>
              <a:spcBef>
                <a:spcPts val="500"/>
              </a:spcBef>
              <a:spcAft>
                <a:spcPts val="0"/>
              </a:spcAft>
              <a:buClr>
                <a:schemeClr val="dk1"/>
              </a:buClr>
              <a:buSzPct val="100000"/>
              <a:buFont typeface="Arial"/>
              <a:buChar char="•"/>
            </a:pPr>
            <a:r>
              <a:rPr lang="en-US" sz="1800" b="0" i="0" u="none" strike="noStrike" cap="none">
                <a:solidFill>
                  <a:schemeClr val="dk1"/>
                </a:solidFill>
                <a:latin typeface="Calibri"/>
                <a:ea typeface="Calibri"/>
                <a:cs typeface="Calibri"/>
                <a:sym typeface="Calibri"/>
              </a:rPr>
              <a:t>2. Increase crop production by increasing cultivable agricultural land</a:t>
            </a:r>
          </a:p>
          <a:p>
            <a:pPr marL="685800" marR="0" lvl="1" indent="-201930" algn="l" rtl="0">
              <a:lnSpc>
                <a:spcPct val="70000"/>
              </a:lnSpc>
              <a:spcBef>
                <a:spcPts val="500"/>
              </a:spcBef>
              <a:spcAft>
                <a:spcPts val="0"/>
              </a:spcAft>
              <a:buClr>
                <a:schemeClr val="dk1"/>
              </a:buClr>
              <a:buSzPct val="100000"/>
              <a:buFont typeface="Arial"/>
              <a:buChar char="•"/>
            </a:pPr>
            <a:r>
              <a:rPr lang="en-US" sz="1800" b="0" i="0" u="none" strike="noStrike" cap="none">
                <a:solidFill>
                  <a:schemeClr val="dk1"/>
                </a:solidFill>
                <a:latin typeface="Calibri"/>
                <a:ea typeface="Calibri"/>
                <a:cs typeface="Calibri"/>
                <a:sym typeface="Calibri"/>
              </a:rPr>
              <a:t>3. Improve agricultural production and productivity by improving extension service utilization and agricultural inputs</a:t>
            </a:r>
          </a:p>
          <a:p>
            <a:pPr marL="685800" marR="0" lvl="1" indent="-201930" algn="l" rtl="0">
              <a:lnSpc>
                <a:spcPct val="70000"/>
              </a:lnSpc>
              <a:spcBef>
                <a:spcPts val="500"/>
              </a:spcBef>
              <a:spcAft>
                <a:spcPts val="0"/>
              </a:spcAft>
              <a:buClr>
                <a:schemeClr val="dk1"/>
              </a:buClr>
              <a:buSzPct val="100000"/>
              <a:buFont typeface="Arial"/>
              <a:buChar char="•"/>
            </a:pPr>
            <a:r>
              <a:rPr lang="en-US" sz="1800" b="0" i="0" u="none" strike="noStrike" cap="none">
                <a:solidFill>
                  <a:schemeClr val="dk1"/>
                </a:solidFill>
                <a:latin typeface="Calibri"/>
                <a:ea typeface="Calibri"/>
                <a:cs typeface="Calibri"/>
                <a:sym typeface="Calibri"/>
              </a:rPr>
              <a:t>4. Improve livestock production &amp; productivity</a:t>
            </a:r>
          </a:p>
          <a:p>
            <a:pPr marL="685800" marR="0" lvl="1" indent="-201930" algn="l" rtl="0">
              <a:lnSpc>
                <a:spcPct val="70000"/>
              </a:lnSpc>
              <a:spcBef>
                <a:spcPts val="500"/>
              </a:spcBef>
              <a:spcAft>
                <a:spcPts val="0"/>
              </a:spcAft>
              <a:buClr>
                <a:schemeClr val="dk1"/>
              </a:buClr>
              <a:buSzPct val="100000"/>
              <a:buFont typeface="Arial"/>
              <a:buChar char="•"/>
            </a:pPr>
            <a:r>
              <a:rPr lang="en-US" sz="1800" b="0" i="0" u="none" strike="noStrike" cap="none">
                <a:solidFill>
                  <a:schemeClr val="dk1"/>
                </a:solidFill>
                <a:latin typeface="Calibri"/>
                <a:ea typeface="Calibri"/>
                <a:cs typeface="Calibri"/>
                <a:sym typeface="Calibri"/>
              </a:rPr>
              <a:t>5. Encourage private sector investment in agriculture &amp; increase agricultural product exports</a:t>
            </a:r>
          </a:p>
          <a:p>
            <a:pPr marL="685800" marR="0" lvl="1" indent="-201930" algn="l" rtl="0">
              <a:lnSpc>
                <a:spcPct val="70000"/>
              </a:lnSpc>
              <a:spcBef>
                <a:spcPts val="500"/>
              </a:spcBef>
              <a:spcAft>
                <a:spcPts val="0"/>
              </a:spcAft>
              <a:buClr>
                <a:schemeClr val="dk1"/>
              </a:buClr>
              <a:buSzPct val="100000"/>
              <a:buFont typeface="Arial"/>
              <a:buChar char="•"/>
            </a:pPr>
            <a:r>
              <a:rPr lang="en-US" sz="1800" b="0" i="0" u="none" strike="noStrike" cap="none">
                <a:solidFill>
                  <a:schemeClr val="dk1"/>
                </a:solidFill>
                <a:latin typeface="Calibri"/>
                <a:ea typeface="Calibri"/>
                <a:cs typeface="Calibri"/>
                <a:sym typeface="Calibri"/>
              </a:rPr>
              <a:t>6. Decrease the population living below poverty line</a:t>
            </a:r>
          </a:p>
          <a:p>
            <a:pPr marL="228600" marR="0" lvl="0" indent="-191135" algn="l" rtl="0">
              <a:lnSpc>
                <a:spcPct val="70000"/>
              </a:lnSpc>
              <a:spcBef>
                <a:spcPts val="1000"/>
              </a:spcBef>
              <a:spcAft>
                <a:spcPts val="0"/>
              </a:spcAft>
              <a:buClr>
                <a:schemeClr val="dk1"/>
              </a:buClr>
              <a:buSzPct val="100000"/>
              <a:buFont typeface="Arial"/>
              <a:buChar char="•"/>
            </a:pPr>
            <a:r>
              <a:rPr lang="en-US" sz="2000" b="0" i="0" u="none" strike="noStrike" cap="none">
                <a:solidFill>
                  <a:schemeClr val="dk1"/>
                </a:solidFill>
                <a:latin typeface="Calibri"/>
                <a:ea typeface="Calibri"/>
                <a:cs typeface="Calibri"/>
                <a:sym typeface="Calibri"/>
              </a:rPr>
              <a:t>We have chosen to analyze factors that directly relate to those objectives.</a:t>
            </a:r>
          </a:p>
          <a:p>
            <a:pPr marL="0" marR="0" lvl="0" indent="0" algn="l" rtl="0">
              <a:lnSpc>
                <a:spcPct val="70000"/>
              </a:lnSpc>
              <a:spcBef>
                <a:spcPts val="1000"/>
              </a:spcBef>
              <a:buClr>
                <a:schemeClr val="dk1"/>
              </a:buClr>
              <a:buSzPct val="25000"/>
              <a:buFont typeface="Arial"/>
              <a:buNone/>
            </a:pPr>
            <a:endParaRPr sz="2590" b="0" i="0" u="none" strike="noStrike" cap="non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1586</Words>
  <Application>Microsoft Office PowerPoint</Application>
  <PresentationFormat>On-screen Show (4:3)</PresentationFormat>
  <Paragraphs>221</Paragraphs>
  <Slides>31</Slides>
  <Notes>31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31</vt:i4>
      </vt:variant>
    </vt:vector>
  </HeadingPairs>
  <TitlesOfParts>
    <vt:vector size="37" baseType="lpstr">
      <vt:lpstr>Arial</vt:lpstr>
      <vt:lpstr>Calibri</vt:lpstr>
      <vt:lpstr>Times New Roman</vt:lpstr>
      <vt:lpstr>Verdana</vt:lpstr>
      <vt:lpstr>Office Theme</vt:lpstr>
      <vt:lpstr>Office Theme</vt:lpstr>
      <vt:lpstr>Team Arangur </vt:lpstr>
      <vt:lpstr>What is Food Security?</vt:lpstr>
      <vt:lpstr>Problem Statement</vt:lpstr>
      <vt:lpstr>Creating a food security index</vt:lpstr>
      <vt:lpstr>Methodology-Data Gathering</vt:lpstr>
      <vt:lpstr>Global Food Security Index</vt:lpstr>
      <vt:lpstr>Understanding Food Security</vt:lpstr>
      <vt:lpstr>Finding significant factors in the Global Food Security Index</vt:lpstr>
      <vt:lpstr>The Ethiopian Agricultural Transformation Agency (ATA) and GTP</vt:lpstr>
      <vt:lpstr>Challenges</vt:lpstr>
      <vt:lpstr>Established factors</vt:lpstr>
      <vt:lpstr>Scoring the factors</vt:lpstr>
      <vt:lpstr>Factors and their respective scoring methods</vt:lpstr>
      <vt:lpstr>Weighing Model</vt:lpstr>
      <vt:lpstr>Correlation Matrix</vt:lpstr>
      <vt:lpstr>Absolute Value Correlation Matrix</vt:lpstr>
      <vt:lpstr>Reverse Value Matrix (Pairwise Weight Comparison Matrix)</vt:lpstr>
      <vt:lpstr>Normalized Matrix</vt:lpstr>
      <vt:lpstr>Weights</vt:lpstr>
      <vt:lpstr>FOOD SECURITY INDEX</vt:lpstr>
      <vt:lpstr>Determining the missing values</vt:lpstr>
      <vt:lpstr>Results</vt:lpstr>
      <vt:lpstr>Trends of top 4 factors contributing to Food Security Index</vt:lpstr>
      <vt:lpstr>PowerPoint Presentation</vt:lpstr>
      <vt:lpstr>Deliverable 2: Food Security Index from 2000 to 2016</vt:lpstr>
      <vt:lpstr>‘Good to have’ Deliverable</vt:lpstr>
      <vt:lpstr>Food Export/Import </vt:lpstr>
      <vt:lpstr>Conclusion</vt:lpstr>
      <vt:lpstr>Business Implications</vt:lpstr>
      <vt:lpstr>Q&amp;A</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Arangur</dc:title>
  <dc:creator>Thorsteinn Nielsen</dc:creator>
  <cp:lastModifiedBy>Thorsteinn Nielsen</cp:lastModifiedBy>
  <cp:revision>3</cp:revision>
  <dcterms:modified xsi:type="dcterms:W3CDTF">2016-12-21T04:49:11Z</dcterms:modified>
</cp:coreProperties>
</file>